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87" r:id="rId7"/>
    <p:sldId id="261" r:id="rId8"/>
    <p:sldId id="262" r:id="rId9"/>
    <p:sldId id="263" r:id="rId10"/>
    <p:sldId id="264" r:id="rId11"/>
    <p:sldId id="265" r:id="rId12"/>
    <p:sldId id="288" r:id="rId13"/>
    <p:sldId id="289" r:id="rId14"/>
    <p:sldId id="290" r:id="rId15"/>
    <p:sldId id="291" r:id="rId16"/>
    <p:sldId id="292" r:id="rId17"/>
    <p:sldId id="293" r:id="rId18"/>
    <p:sldId id="294" r:id="rId19"/>
    <p:sldId id="295" r:id="rId20"/>
    <p:sldId id="270" r:id="rId21"/>
    <p:sldId id="296" r:id="rId22"/>
    <p:sldId id="300" r:id="rId23"/>
    <p:sldId id="297" r:id="rId24"/>
    <p:sldId id="301" r:id="rId25"/>
    <p:sldId id="298" r:id="rId26"/>
    <p:sldId id="299" r:id="rId27"/>
    <p:sldId id="273" r:id="rId28"/>
    <p:sldId id="302" r:id="rId29"/>
    <p:sldId id="282" r:id="rId30"/>
    <p:sldId id="283" r:id="rId31"/>
    <p:sldId id="284" r:id="rId32"/>
    <p:sldId id="285" r:id="rId33"/>
    <p:sldId id="286" r:id="rId34"/>
    <p:sldId id="278" r:id="rId35"/>
    <p:sldId id="279" r:id="rId36"/>
    <p:sldId id="303" r:id="rId37"/>
    <p:sldId id="280" r:id="rId38"/>
    <p:sldId id="281" r:id="rId3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3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78882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535648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244315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12</a:t>
            </a:fld>
            <a:endParaRPr lang="en-US"/>
          </a:p>
        </p:txBody>
      </p:sp>
    </p:spTree>
    <p:extLst>
      <p:ext uri="{BB962C8B-B14F-4D97-AF65-F5344CB8AC3E}">
        <p14:creationId xmlns:p14="http://schemas.microsoft.com/office/powerpoint/2010/main" val="4287347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13</a:t>
            </a:fld>
            <a:endParaRPr lang="en-US"/>
          </a:p>
        </p:txBody>
      </p:sp>
    </p:spTree>
    <p:extLst>
      <p:ext uri="{BB962C8B-B14F-4D97-AF65-F5344CB8AC3E}">
        <p14:creationId xmlns:p14="http://schemas.microsoft.com/office/powerpoint/2010/main" val="9314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14</a:t>
            </a:fld>
            <a:endParaRPr lang="en-US"/>
          </a:p>
        </p:txBody>
      </p:sp>
    </p:spTree>
    <p:extLst>
      <p:ext uri="{BB962C8B-B14F-4D97-AF65-F5344CB8AC3E}">
        <p14:creationId xmlns:p14="http://schemas.microsoft.com/office/powerpoint/2010/main" val="412137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15</a:t>
            </a:fld>
            <a:endParaRPr lang="en-US"/>
          </a:p>
        </p:txBody>
      </p:sp>
    </p:spTree>
    <p:extLst>
      <p:ext uri="{BB962C8B-B14F-4D97-AF65-F5344CB8AC3E}">
        <p14:creationId xmlns:p14="http://schemas.microsoft.com/office/powerpoint/2010/main" val="86258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16</a:t>
            </a:fld>
            <a:endParaRPr lang="en-US"/>
          </a:p>
        </p:txBody>
      </p:sp>
    </p:spTree>
    <p:extLst>
      <p:ext uri="{BB962C8B-B14F-4D97-AF65-F5344CB8AC3E}">
        <p14:creationId xmlns:p14="http://schemas.microsoft.com/office/powerpoint/2010/main" val="2931175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17</a:t>
            </a:fld>
            <a:endParaRPr lang="en-US"/>
          </a:p>
        </p:txBody>
      </p:sp>
    </p:spTree>
    <p:extLst>
      <p:ext uri="{BB962C8B-B14F-4D97-AF65-F5344CB8AC3E}">
        <p14:creationId xmlns:p14="http://schemas.microsoft.com/office/powerpoint/2010/main" val="1251274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18</a:t>
            </a:fld>
            <a:endParaRPr lang="en-US"/>
          </a:p>
        </p:txBody>
      </p:sp>
    </p:spTree>
    <p:extLst>
      <p:ext uri="{BB962C8B-B14F-4D97-AF65-F5344CB8AC3E}">
        <p14:creationId xmlns:p14="http://schemas.microsoft.com/office/powerpoint/2010/main" val="2490329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19</a:t>
            </a:fld>
            <a:endParaRPr lang="en-US"/>
          </a:p>
        </p:txBody>
      </p:sp>
    </p:spTree>
    <p:extLst>
      <p:ext uri="{BB962C8B-B14F-4D97-AF65-F5344CB8AC3E}">
        <p14:creationId xmlns:p14="http://schemas.microsoft.com/office/powerpoint/2010/main" val="3004735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93480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474414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21</a:t>
            </a:fld>
            <a:endParaRPr lang="en-US"/>
          </a:p>
        </p:txBody>
      </p:sp>
    </p:spTree>
    <p:extLst>
      <p:ext uri="{BB962C8B-B14F-4D97-AF65-F5344CB8AC3E}">
        <p14:creationId xmlns:p14="http://schemas.microsoft.com/office/powerpoint/2010/main" val="3290096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22</a:t>
            </a:fld>
            <a:endParaRPr lang="en-US"/>
          </a:p>
        </p:txBody>
      </p:sp>
    </p:spTree>
    <p:extLst>
      <p:ext uri="{BB962C8B-B14F-4D97-AF65-F5344CB8AC3E}">
        <p14:creationId xmlns:p14="http://schemas.microsoft.com/office/powerpoint/2010/main" val="2111550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23</a:t>
            </a:fld>
            <a:endParaRPr lang="en-US"/>
          </a:p>
        </p:txBody>
      </p:sp>
    </p:spTree>
    <p:extLst>
      <p:ext uri="{BB962C8B-B14F-4D97-AF65-F5344CB8AC3E}">
        <p14:creationId xmlns:p14="http://schemas.microsoft.com/office/powerpoint/2010/main" val="536182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24</a:t>
            </a:fld>
            <a:endParaRPr lang="en-US"/>
          </a:p>
        </p:txBody>
      </p:sp>
    </p:spTree>
    <p:extLst>
      <p:ext uri="{BB962C8B-B14F-4D97-AF65-F5344CB8AC3E}">
        <p14:creationId xmlns:p14="http://schemas.microsoft.com/office/powerpoint/2010/main" val="2171279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25</a:t>
            </a:fld>
            <a:endParaRPr lang="en-US"/>
          </a:p>
        </p:txBody>
      </p:sp>
    </p:spTree>
    <p:extLst>
      <p:ext uri="{BB962C8B-B14F-4D97-AF65-F5344CB8AC3E}">
        <p14:creationId xmlns:p14="http://schemas.microsoft.com/office/powerpoint/2010/main" val="3224135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26</a:t>
            </a:fld>
            <a:endParaRPr lang="en-US"/>
          </a:p>
        </p:txBody>
      </p:sp>
    </p:spTree>
    <p:extLst>
      <p:ext uri="{BB962C8B-B14F-4D97-AF65-F5344CB8AC3E}">
        <p14:creationId xmlns:p14="http://schemas.microsoft.com/office/powerpoint/2010/main" val="1297135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29465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28</a:t>
            </a:fld>
            <a:endParaRPr lang="en-US"/>
          </a:p>
        </p:txBody>
      </p:sp>
    </p:spTree>
    <p:extLst>
      <p:ext uri="{BB962C8B-B14F-4D97-AF65-F5344CB8AC3E}">
        <p14:creationId xmlns:p14="http://schemas.microsoft.com/office/powerpoint/2010/main" val="1284275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29</a:t>
            </a:fld>
            <a:endParaRPr lang="en-US"/>
          </a:p>
        </p:txBody>
      </p:sp>
    </p:spTree>
    <p:extLst>
      <p:ext uri="{BB962C8B-B14F-4D97-AF65-F5344CB8AC3E}">
        <p14:creationId xmlns:p14="http://schemas.microsoft.com/office/powerpoint/2010/main" val="536613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30</a:t>
            </a:fld>
            <a:endParaRPr lang="en-US"/>
          </a:p>
        </p:txBody>
      </p:sp>
    </p:spTree>
    <p:extLst>
      <p:ext uri="{BB962C8B-B14F-4D97-AF65-F5344CB8AC3E}">
        <p14:creationId xmlns:p14="http://schemas.microsoft.com/office/powerpoint/2010/main" val="168384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116" name="Google Shape;11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5921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31</a:t>
            </a:fld>
            <a:endParaRPr lang="en-US"/>
          </a:p>
        </p:txBody>
      </p:sp>
    </p:spTree>
    <p:extLst>
      <p:ext uri="{BB962C8B-B14F-4D97-AF65-F5344CB8AC3E}">
        <p14:creationId xmlns:p14="http://schemas.microsoft.com/office/powerpoint/2010/main" val="426873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32</a:t>
            </a:fld>
            <a:endParaRPr lang="en-US"/>
          </a:p>
        </p:txBody>
      </p:sp>
    </p:spTree>
    <p:extLst>
      <p:ext uri="{BB962C8B-B14F-4D97-AF65-F5344CB8AC3E}">
        <p14:creationId xmlns:p14="http://schemas.microsoft.com/office/powerpoint/2010/main" val="3356223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33</a:t>
            </a:fld>
            <a:endParaRPr lang="en-US"/>
          </a:p>
        </p:txBody>
      </p:sp>
    </p:spTree>
    <p:extLst>
      <p:ext uri="{BB962C8B-B14F-4D97-AF65-F5344CB8AC3E}">
        <p14:creationId xmlns:p14="http://schemas.microsoft.com/office/powerpoint/2010/main" val="3350788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638848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23" name="Google Shape;32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3568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2065226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37</a:t>
            </a:fld>
            <a:endParaRPr lang="en-US"/>
          </a:p>
        </p:txBody>
      </p:sp>
    </p:spTree>
    <p:extLst>
      <p:ext uri="{BB962C8B-B14F-4D97-AF65-F5344CB8AC3E}">
        <p14:creationId xmlns:p14="http://schemas.microsoft.com/office/powerpoint/2010/main" val="1546308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AFAD0-1045-43AF-A8D3-027927868A8B}" type="slidenum">
              <a:rPr lang="en-US" smtClean="0"/>
              <a:t>38</a:t>
            </a:fld>
            <a:endParaRPr lang="en-US"/>
          </a:p>
        </p:txBody>
      </p:sp>
    </p:spTree>
    <p:extLst>
      <p:ext uri="{BB962C8B-B14F-4D97-AF65-F5344CB8AC3E}">
        <p14:creationId xmlns:p14="http://schemas.microsoft.com/office/powerpoint/2010/main" val="426219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56706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259370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107568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0164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20584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686869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lholzman@asyousow.org"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mailto:sheim@bostoncommonasset.com" TargetMode="External"/><Relationship Id="rId5" Type="http://schemas.openxmlformats.org/officeDocument/2006/relationships/hyperlink" Target="mailto:dfugere@asyousow.org" TargetMode="Externa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mailto:lholzman@asyousow.org" TargetMode="External"/><Relationship Id="rId5" Type="http://schemas.openxmlformats.org/officeDocument/2006/relationships/hyperlink" Target="mailto:sspear@asyousow.or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body" idx="1"/>
          </p:nvPr>
        </p:nvSpPr>
        <p:spPr>
          <a:xfrm>
            <a:off x="628650" y="1998167"/>
            <a:ext cx="4748767" cy="408077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000"/>
              <a:buNone/>
            </a:pPr>
            <a:endParaRPr sz="2000" dirty="0"/>
          </a:p>
          <a:p>
            <a:pPr marL="0" lvl="0" indent="0" algn="ctr" rtl="0">
              <a:lnSpc>
                <a:spcPct val="100000"/>
              </a:lnSpc>
              <a:spcBef>
                <a:spcPts val="0"/>
              </a:spcBef>
              <a:spcAft>
                <a:spcPts val="0"/>
              </a:spcAft>
              <a:buClr>
                <a:schemeClr val="dk1"/>
              </a:buClr>
              <a:buSzPts val="2000"/>
              <a:buNone/>
            </a:pPr>
            <a:r>
              <a:rPr lang="en-US" sz="2000" dirty="0"/>
              <a:t>Findings from: </a:t>
            </a:r>
            <a:endParaRPr sz="2000" dirty="0"/>
          </a:p>
          <a:p>
            <a:pPr marL="0" lvl="0" indent="0" algn="ctr" rtl="0">
              <a:lnSpc>
                <a:spcPct val="100000"/>
              </a:lnSpc>
              <a:spcBef>
                <a:spcPts val="0"/>
              </a:spcBef>
              <a:spcAft>
                <a:spcPts val="0"/>
              </a:spcAft>
              <a:buClr>
                <a:schemeClr val="dk1"/>
              </a:buClr>
              <a:buSzPts val="2000"/>
              <a:buNone/>
            </a:pPr>
            <a:endParaRPr sz="2000" dirty="0"/>
          </a:p>
          <a:p>
            <a:pPr marL="0" lvl="0" indent="0" algn="ctr" rtl="0">
              <a:lnSpc>
                <a:spcPct val="100000"/>
              </a:lnSpc>
              <a:spcBef>
                <a:spcPts val="0"/>
              </a:spcBef>
              <a:spcAft>
                <a:spcPts val="0"/>
              </a:spcAft>
              <a:buClr>
                <a:schemeClr val="dk1"/>
              </a:buClr>
              <a:buSzPts val="2800"/>
              <a:buNone/>
            </a:pPr>
            <a:r>
              <a:rPr lang="en-US" b="1" dirty="0"/>
              <a:t>Disclosing the Facts 2019:              </a:t>
            </a:r>
            <a:endParaRPr dirty="0"/>
          </a:p>
          <a:p>
            <a:pPr marL="0" lvl="0" indent="0" algn="ctr" rtl="0">
              <a:lnSpc>
                <a:spcPct val="100000"/>
              </a:lnSpc>
              <a:spcBef>
                <a:spcPts val="0"/>
              </a:spcBef>
              <a:spcAft>
                <a:spcPts val="0"/>
              </a:spcAft>
              <a:buClr>
                <a:schemeClr val="dk1"/>
              </a:buClr>
              <a:buSzPts val="2000"/>
              <a:buNone/>
            </a:pPr>
            <a:r>
              <a:rPr lang="en-US" sz="2000" b="1" dirty="0"/>
              <a:t>Transparency and Risk in Water &amp; Chemicals Management for </a:t>
            </a:r>
            <a:endParaRPr sz="2000" b="1" dirty="0"/>
          </a:p>
          <a:p>
            <a:pPr marL="0" lvl="0" indent="0" algn="ctr" rtl="0">
              <a:lnSpc>
                <a:spcPct val="100000"/>
              </a:lnSpc>
              <a:spcBef>
                <a:spcPts val="0"/>
              </a:spcBef>
              <a:spcAft>
                <a:spcPts val="0"/>
              </a:spcAft>
              <a:buClr>
                <a:schemeClr val="dk1"/>
              </a:buClr>
              <a:buSzPts val="2000"/>
              <a:buNone/>
            </a:pPr>
            <a:r>
              <a:rPr lang="en-US" sz="2000" b="1" dirty="0"/>
              <a:t>Hydraulic Fracturing Operations </a:t>
            </a:r>
            <a:endParaRPr dirty="0"/>
          </a:p>
        </p:txBody>
      </p:sp>
      <p:pic>
        <p:nvPicPr>
          <p:cNvPr id="90" name="Google Shape;90;p13"/>
          <p:cNvPicPr preferRelativeResize="0"/>
          <p:nvPr/>
        </p:nvPicPr>
        <p:blipFill rotWithShape="1">
          <a:blip r:embed="rId3">
            <a:alphaModFix/>
          </a:blip>
          <a:srcRect/>
          <a:stretch/>
        </p:blipFill>
        <p:spPr>
          <a:xfrm>
            <a:off x="628650" y="384418"/>
            <a:ext cx="7886700" cy="1292829"/>
          </a:xfrm>
          <a:prstGeom prst="rect">
            <a:avLst/>
          </a:prstGeom>
          <a:noFill/>
          <a:ln>
            <a:noFill/>
          </a:ln>
        </p:spPr>
      </p:pic>
      <p:sp>
        <p:nvSpPr>
          <p:cNvPr id="91" name="Google Shape;91;p13"/>
          <p:cNvSpPr txBox="1"/>
          <p:nvPr/>
        </p:nvSpPr>
        <p:spPr>
          <a:xfrm>
            <a:off x="805344" y="510988"/>
            <a:ext cx="7932256" cy="14871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i="0" u="none" strike="noStrike" cap="none" dirty="0">
                <a:solidFill>
                  <a:schemeClr val="lt1"/>
                </a:solidFill>
                <a:latin typeface="Calibri"/>
                <a:ea typeface="Calibri"/>
                <a:cs typeface="Calibri"/>
                <a:sym typeface="Calibri"/>
              </a:rPr>
              <a:t>The Current State of Water &amp; Chemicals Reporting for Hydraulic Fracturing Operations</a:t>
            </a:r>
            <a:endParaRPr sz="3200" dirty="0">
              <a:solidFill>
                <a:schemeClr val="lt1"/>
              </a:solidFill>
              <a:latin typeface="Calibri"/>
              <a:ea typeface="Calibri"/>
              <a:cs typeface="Calibri"/>
              <a:sym typeface="Calibri"/>
            </a:endParaRPr>
          </a:p>
        </p:txBody>
      </p:sp>
      <p:pic>
        <p:nvPicPr>
          <p:cNvPr id="92" name="Google Shape;92;p13"/>
          <p:cNvPicPr preferRelativeResize="0"/>
          <p:nvPr/>
        </p:nvPicPr>
        <p:blipFill rotWithShape="1">
          <a:blip r:embed="rId4">
            <a:alphaModFix/>
          </a:blip>
          <a:srcRect l="32444" t="28364" r="43474" b="15959"/>
          <a:stretch/>
        </p:blipFill>
        <p:spPr>
          <a:xfrm>
            <a:off x="5377417" y="1998168"/>
            <a:ext cx="3137933" cy="4080775"/>
          </a:xfrm>
          <a:prstGeom prst="rect">
            <a:avLst/>
          </a:prstGeom>
          <a:noFill/>
          <a:ln w="9525" cap="flat" cmpd="sng">
            <a:solidFill>
              <a:schemeClr val="dk1"/>
            </a:solidFill>
            <a:prstDash val="solid"/>
            <a:round/>
            <a:headEnd type="none" w="sm" len="sm"/>
            <a:tailEnd type="none" w="sm" len="sm"/>
          </a:ln>
        </p:spPr>
      </p:pic>
      <p:sp>
        <p:nvSpPr>
          <p:cNvPr id="93" name="Google Shape;93;p13"/>
          <p:cNvSpPr txBox="1"/>
          <p:nvPr/>
        </p:nvSpPr>
        <p:spPr>
          <a:xfrm>
            <a:off x="983734" y="4695830"/>
            <a:ext cx="403860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accent2"/>
                </a:solidFill>
                <a:latin typeface="Calibri"/>
                <a:ea typeface="Calibri"/>
                <a:cs typeface="Calibri"/>
                <a:sym typeface="Calibri"/>
              </a:rPr>
              <a:t>Download the report at </a:t>
            </a:r>
            <a:r>
              <a:rPr lang="en-US" sz="1800" b="1">
                <a:solidFill>
                  <a:srgbClr val="2F5496"/>
                </a:solidFill>
                <a:latin typeface="Calibri"/>
                <a:ea typeface="Calibri"/>
                <a:cs typeface="Calibri"/>
                <a:sym typeface="Calibri"/>
              </a:rPr>
              <a:t>http://disclosingthefacts.org/</a:t>
            </a:r>
            <a:endParaRPr sz="1800" b="1">
              <a:solidFill>
                <a:srgbClr val="2F5496"/>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1"/>
          <p:cNvPicPr preferRelativeResize="0"/>
          <p:nvPr/>
        </p:nvPicPr>
        <p:blipFill rotWithShape="1">
          <a:blip r:embed="rId3">
            <a:alphaModFix/>
          </a:blip>
          <a:srcRect/>
          <a:stretch/>
        </p:blipFill>
        <p:spPr>
          <a:xfrm>
            <a:off x="628650" y="384418"/>
            <a:ext cx="7886700" cy="1145123"/>
          </a:xfrm>
          <a:prstGeom prst="rect">
            <a:avLst/>
          </a:prstGeom>
          <a:noFill/>
          <a:ln>
            <a:noFill/>
          </a:ln>
        </p:spPr>
      </p:pic>
      <p:sp>
        <p:nvSpPr>
          <p:cNvPr id="182" name="Google Shape;182;p21"/>
          <p:cNvSpPr txBox="1"/>
          <p:nvPr/>
        </p:nvSpPr>
        <p:spPr>
          <a:xfrm>
            <a:off x="805344" y="510989"/>
            <a:ext cx="7710006"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1">
                <a:solidFill>
                  <a:schemeClr val="lt1"/>
                </a:solidFill>
                <a:latin typeface="Calibri"/>
                <a:ea typeface="Calibri"/>
                <a:cs typeface="Calibri"/>
                <a:sym typeface="Calibri"/>
              </a:rPr>
              <a:t>Disclosing the Facts 2019 – </a:t>
            </a:r>
            <a:r>
              <a:rPr lang="en-US" sz="3200">
                <a:solidFill>
                  <a:schemeClr val="lt1"/>
                </a:solidFill>
                <a:latin typeface="Calibri"/>
                <a:ea typeface="Calibri"/>
                <a:cs typeface="Calibri"/>
                <a:sym typeface="Calibri"/>
              </a:rPr>
              <a:t>Disclosure Overview</a:t>
            </a:r>
            <a:endParaRPr sz="3200">
              <a:solidFill>
                <a:schemeClr val="lt1"/>
              </a:solidFill>
              <a:latin typeface="Calibri"/>
              <a:ea typeface="Calibri"/>
              <a:cs typeface="Calibri"/>
              <a:sym typeface="Calibri"/>
            </a:endParaRPr>
          </a:p>
        </p:txBody>
      </p:sp>
      <p:sp>
        <p:nvSpPr>
          <p:cNvPr id="183" name="Google Shape;183;p21"/>
          <p:cNvSpPr txBox="1"/>
          <p:nvPr/>
        </p:nvSpPr>
        <p:spPr>
          <a:xfrm>
            <a:off x="1075805" y="6572249"/>
            <a:ext cx="7167281"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i="1">
                <a:solidFill>
                  <a:schemeClr val="dk1"/>
                </a:solidFill>
                <a:latin typeface="Calibri"/>
                <a:ea typeface="Calibri"/>
                <a:cs typeface="Calibri"/>
                <a:sym typeface="Calibri"/>
              </a:rPr>
              <a:t>The information in this report should not be considered a recommendation to buy or sell any security. All investments involve risk, including the risk of losing principal.</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4" name="Google Shape;184;p21"/>
          <p:cNvCxnSpPr/>
          <p:nvPr/>
        </p:nvCxnSpPr>
        <p:spPr>
          <a:xfrm rot="10800000">
            <a:off x="1371600" y="6569492"/>
            <a:ext cx="6400800" cy="0"/>
          </a:xfrm>
          <a:prstGeom prst="straightConnector1">
            <a:avLst/>
          </a:prstGeom>
          <a:noFill/>
          <a:ln w="12700" cap="flat" cmpd="sng">
            <a:solidFill>
              <a:srgbClr val="B3B3B3"/>
            </a:solidFill>
            <a:prstDash val="solid"/>
            <a:miter lim="800000"/>
            <a:headEnd type="none" w="med" len="med"/>
            <a:tailEnd type="none" w="med" len="med"/>
          </a:ln>
        </p:spPr>
      </p:cxnSp>
      <p:pic>
        <p:nvPicPr>
          <p:cNvPr id="185" name="Google Shape;185;p21"/>
          <p:cNvPicPr preferRelativeResize="0"/>
          <p:nvPr/>
        </p:nvPicPr>
        <p:blipFill rotWithShape="1">
          <a:blip r:embed="rId4">
            <a:alphaModFix/>
          </a:blip>
          <a:srcRect l="15655" t="13021" r="31370" b="14611"/>
          <a:stretch/>
        </p:blipFill>
        <p:spPr>
          <a:xfrm>
            <a:off x="1744682" y="1656112"/>
            <a:ext cx="6228508" cy="47862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2"/>
          <p:cNvPicPr preferRelativeResize="0"/>
          <p:nvPr/>
        </p:nvPicPr>
        <p:blipFill rotWithShape="1">
          <a:blip r:embed="rId3">
            <a:alphaModFix/>
          </a:blip>
          <a:srcRect/>
          <a:stretch/>
        </p:blipFill>
        <p:spPr>
          <a:xfrm>
            <a:off x="628650" y="384419"/>
            <a:ext cx="7886700" cy="873930"/>
          </a:xfrm>
          <a:prstGeom prst="rect">
            <a:avLst/>
          </a:prstGeom>
          <a:noFill/>
          <a:ln>
            <a:noFill/>
          </a:ln>
        </p:spPr>
      </p:pic>
      <p:sp>
        <p:nvSpPr>
          <p:cNvPr id="192" name="Google Shape;192;p22"/>
          <p:cNvSpPr txBox="1"/>
          <p:nvPr/>
        </p:nvSpPr>
        <p:spPr>
          <a:xfrm>
            <a:off x="1429253" y="4246502"/>
            <a:ext cx="3142747"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Danielle Fugere</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i="1">
                <a:solidFill>
                  <a:schemeClr val="dk1"/>
                </a:solidFill>
                <a:latin typeface="Calibri"/>
                <a:ea typeface="Calibri"/>
                <a:cs typeface="Calibri"/>
                <a:sym typeface="Calibri"/>
              </a:rPr>
              <a:t>As You Sow</a:t>
            </a:r>
            <a:endParaRPr sz="20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100"/>
              <a:buFont typeface="Calibri"/>
              <a:buNone/>
            </a:pPr>
            <a:endParaRPr sz="1100" b="1" i="1">
              <a:solidFill>
                <a:schemeClr val="dk1"/>
              </a:solidFill>
              <a:latin typeface="Calibri"/>
              <a:ea typeface="Calibri"/>
              <a:cs typeface="Calibri"/>
              <a:sym typeface="Calibri"/>
            </a:endParaRPr>
          </a:p>
        </p:txBody>
      </p:sp>
      <p:pic>
        <p:nvPicPr>
          <p:cNvPr id="193" name="Google Shape;193;p22"/>
          <p:cNvPicPr preferRelativeResize="0"/>
          <p:nvPr/>
        </p:nvPicPr>
        <p:blipFill rotWithShape="1">
          <a:blip r:embed="rId4">
            <a:alphaModFix/>
          </a:blip>
          <a:srcRect l="32444" t="28364" r="43474" b="15959"/>
          <a:stretch/>
        </p:blipFill>
        <p:spPr>
          <a:xfrm>
            <a:off x="5388229" y="1947865"/>
            <a:ext cx="3017172" cy="3923730"/>
          </a:xfrm>
          <a:prstGeom prst="rect">
            <a:avLst/>
          </a:prstGeom>
          <a:noFill/>
          <a:ln w="9525" cap="flat" cmpd="sng">
            <a:solidFill>
              <a:schemeClr val="dk1"/>
            </a:solidFill>
            <a:prstDash val="solid"/>
            <a:round/>
            <a:headEnd type="none" w="sm" len="sm"/>
            <a:tailEnd type="none" w="sm" len="sm"/>
          </a:ln>
        </p:spPr>
      </p:pic>
      <p:sp>
        <p:nvSpPr>
          <p:cNvPr id="194" name="Google Shape;194;p22"/>
          <p:cNvSpPr/>
          <p:nvPr/>
        </p:nvSpPr>
        <p:spPr>
          <a:xfrm>
            <a:off x="1510447" y="2328865"/>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5" name="Google Shape;195;p22"/>
          <p:cNvPicPr preferRelativeResize="0"/>
          <p:nvPr/>
        </p:nvPicPr>
        <p:blipFill>
          <a:blip r:embed="rId5">
            <a:alphaModFix/>
          </a:blip>
          <a:stretch>
            <a:fillRect/>
          </a:stretch>
        </p:blipFill>
        <p:spPr>
          <a:xfrm>
            <a:off x="1510450" y="2330338"/>
            <a:ext cx="1859849" cy="18598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456606"/>
            <a:ext cx="7981950" cy="4969594"/>
          </a:xfrm>
        </p:spPr>
        <p:txBody>
          <a:bodyPr>
            <a:normAutofit fontScale="47500" lnSpcReduction="20000"/>
          </a:bodyPr>
          <a:lstStyle/>
          <a:p>
            <a:pPr marL="0" indent="0">
              <a:lnSpc>
                <a:spcPct val="120000"/>
              </a:lnSpc>
              <a:spcBef>
                <a:spcPts val="0"/>
              </a:spcBef>
              <a:buNone/>
            </a:pPr>
            <a:endParaRPr lang="en-US" sz="3600" b="1" dirty="0"/>
          </a:p>
          <a:p>
            <a:pPr marL="0" indent="0">
              <a:lnSpc>
                <a:spcPct val="120000"/>
              </a:lnSpc>
              <a:spcBef>
                <a:spcPts val="0"/>
              </a:spcBef>
              <a:buNone/>
            </a:pPr>
            <a:r>
              <a:rPr lang="en-US" sz="3600" b="1" dirty="0"/>
              <a:t>Q:  Practices to maintain and monitor for well </a:t>
            </a:r>
          </a:p>
          <a:p>
            <a:pPr marL="0" indent="0">
              <a:lnSpc>
                <a:spcPct val="120000"/>
              </a:lnSpc>
              <a:spcBef>
                <a:spcPts val="0"/>
              </a:spcBef>
              <a:buNone/>
            </a:pPr>
            <a:r>
              <a:rPr lang="en-US" sz="3600" b="1" dirty="0"/>
              <a:t>      integrity post completion </a:t>
            </a:r>
          </a:p>
          <a:p>
            <a:pPr marL="0" indent="0">
              <a:lnSpc>
                <a:spcPct val="120000"/>
              </a:lnSpc>
              <a:spcBef>
                <a:spcPts val="0"/>
              </a:spcBef>
              <a:buNone/>
            </a:pPr>
            <a:endParaRPr lang="en-US" sz="1100" b="1" dirty="0"/>
          </a:p>
          <a:p>
            <a:pPr marL="0" indent="0">
              <a:lnSpc>
                <a:spcPct val="120000"/>
              </a:lnSpc>
              <a:spcBef>
                <a:spcPts val="0"/>
              </a:spcBef>
              <a:buNone/>
            </a:pPr>
            <a:endParaRPr lang="en-US" sz="800" b="1" dirty="0"/>
          </a:p>
          <a:p>
            <a:pPr marL="0" indent="0">
              <a:lnSpc>
                <a:spcPct val="120000"/>
              </a:lnSpc>
              <a:spcBef>
                <a:spcPts val="0"/>
              </a:spcBef>
              <a:buNone/>
            </a:pPr>
            <a:r>
              <a:rPr lang="en-US" sz="3600" b="1" dirty="0"/>
              <a:t>Q: % of wells experiencing well integrity</a:t>
            </a:r>
          </a:p>
          <a:p>
            <a:pPr marL="0" indent="0">
              <a:lnSpc>
                <a:spcPct val="120000"/>
              </a:lnSpc>
              <a:spcBef>
                <a:spcPts val="0"/>
              </a:spcBef>
              <a:buNone/>
            </a:pPr>
            <a:r>
              <a:rPr lang="en-US" sz="3600" b="1" dirty="0"/>
              <a:t>      failure resulting in a release to environment</a:t>
            </a:r>
          </a:p>
          <a:p>
            <a:pPr marL="0" indent="0">
              <a:lnSpc>
                <a:spcPct val="120000"/>
              </a:lnSpc>
              <a:spcBef>
                <a:spcPts val="0"/>
              </a:spcBef>
              <a:buNone/>
            </a:pPr>
            <a:endParaRPr lang="en-US" sz="4200" b="1"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3600" b="1" dirty="0">
                <a:latin typeface="Calibri" panose="020F0502020204030204" pitchFamily="34" charset="0"/>
                <a:cs typeface="Calibri" panose="020F0502020204030204" pitchFamily="34" charset="0"/>
              </a:rPr>
              <a:t>Why does it matter?</a:t>
            </a:r>
          </a:p>
          <a:p>
            <a:pPr marL="0" indent="0">
              <a:lnSpc>
                <a:spcPct val="120000"/>
              </a:lnSpc>
              <a:spcBef>
                <a:spcPts val="0"/>
              </a:spcBef>
              <a:buNone/>
            </a:pPr>
            <a:endParaRPr lang="en-US" sz="1100" b="1" dirty="0">
              <a:latin typeface="Calibri" panose="020F0502020204030204" pitchFamily="34" charset="0"/>
              <a:cs typeface="Calibri" panose="020F0502020204030204" pitchFamily="34" charset="0"/>
            </a:endParaRPr>
          </a:p>
          <a:p>
            <a:pPr>
              <a:lnSpc>
                <a:spcPct val="120000"/>
              </a:lnSpc>
              <a:spcBef>
                <a:spcPts val="0"/>
              </a:spcBef>
            </a:pPr>
            <a:r>
              <a:rPr lang="en-US" sz="3600" dirty="0"/>
              <a:t>Well integrity failures can occur due to flawed design or construction, poor cementing, human error, corrosive substances, formation stresses, changes in temp and pressure</a:t>
            </a:r>
          </a:p>
          <a:p>
            <a:pPr marL="114300" indent="0">
              <a:lnSpc>
                <a:spcPct val="120000"/>
              </a:lnSpc>
              <a:spcBef>
                <a:spcPts val="0"/>
              </a:spcBef>
              <a:buNone/>
            </a:pPr>
            <a:endParaRPr lang="en-US" sz="1100" dirty="0"/>
          </a:p>
          <a:p>
            <a:pPr marL="114300" indent="0">
              <a:lnSpc>
                <a:spcPct val="120000"/>
              </a:lnSpc>
              <a:spcBef>
                <a:spcPts val="0"/>
              </a:spcBef>
              <a:buNone/>
            </a:pPr>
            <a:endParaRPr lang="en-US" sz="900" dirty="0"/>
          </a:p>
          <a:p>
            <a:pPr>
              <a:lnSpc>
                <a:spcPct val="120000"/>
              </a:lnSpc>
              <a:spcBef>
                <a:spcPts val="0"/>
              </a:spcBef>
            </a:pPr>
            <a:r>
              <a:rPr lang="en-US" sz="3600" dirty="0"/>
              <a:t>Consistent monitoring ensures that any leaks are fixed quickly and potential contamination of nearby water sources is prevented or minimized.</a:t>
            </a:r>
          </a:p>
          <a:p>
            <a:pPr marL="114300" indent="0">
              <a:lnSpc>
                <a:spcPct val="120000"/>
              </a:lnSpc>
              <a:spcBef>
                <a:spcPts val="0"/>
              </a:spcBef>
              <a:buNone/>
            </a:pPr>
            <a:endParaRPr lang="en-US" sz="1100" dirty="0"/>
          </a:p>
          <a:p>
            <a:pPr>
              <a:lnSpc>
                <a:spcPct val="120000"/>
              </a:lnSpc>
              <a:spcBef>
                <a:spcPts val="0"/>
              </a:spcBef>
            </a:pPr>
            <a:r>
              <a:rPr lang="en-US" sz="3600" dirty="0"/>
              <a:t>Not all spills reach the environment, knowing how many do is important</a:t>
            </a:r>
          </a:p>
          <a:p>
            <a:pPr marL="0" indent="0">
              <a:buNone/>
            </a:pPr>
            <a:endParaRPr lang="en-US" sz="2400" dirty="0"/>
          </a:p>
          <a:p>
            <a:pPr marL="0" indent="0">
              <a:buNone/>
            </a:pPr>
            <a:endParaRPr lang="en-US" sz="2200" b="1" dirty="0"/>
          </a:p>
          <a:p>
            <a:pPr marL="0" indent="0">
              <a:buNone/>
            </a:pPr>
            <a:endParaRPr lang="en-US" sz="2200"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285750" y="384419"/>
            <a:ext cx="8401050" cy="945617"/>
          </a:xfrm>
          <a:prstGeom prst="rect">
            <a:avLst/>
          </a:prstGeom>
          <a:noFill/>
          <a:ln w="12700">
            <a:noFill/>
            <a:miter lim="800000"/>
            <a:headEnd/>
            <a:tailEnd/>
          </a:ln>
        </p:spPr>
      </p:pic>
      <p:sp>
        <p:nvSpPr>
          <p:cNvPr id="7" name="TextBox 6"/>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Preventing Well Integrity Failures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84" t="2824"/>
          <a:stretch/>
        </p:blipFill>
        <p:spPr>
          <a:xfrm>
            <a:off x="4885899" y="1655671"/>
            <a:ext cx="3186751" cy="1889991"/>
          </a:xfrm>
          <a:prstGeom prst="rect">
            <a:avLst/>
          </a:prstGeom>
          <a:ln>
            <a:solidFill>
              <a:schemeClr val="tx1"/>
            </a:solidFill>
          </a:ln>
        </p:spPr>
      </p:pic>
    </p:spTree>
    <p:extLst>
      <p:ext uri="{BB962C8B-B14F-4D97-AF65-F5344CB8AC3E}">
        <p14:creationId xmlns:p14="http://schemas.microsoft.com/office/powerpoint/2010/main" val="10027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456606"/>
            <a:ext cx="7981950" cy="4969594"/>
          </a:xfrm>
        </p:spPr>
        <p:txBody>
          <a:bodyPr>
            <a:normAutofit/>
          </a:bodyPr>
          <a:lstStyle/>
          <a:p>
            <a:pPr marL="0" indent="0">
              <a:lnSpc>
                <a:spcPct val="100000"/>
              </a:lnSpc>
              <a:spcBef>
                <a:spcPts val="0"/>
              </a:spcBef>
              <a:buNone/>
            </a:pPr>
            <a:endParaRPr lang="en-US" sz="2200" b="1" dirty="0"/>
          </a:p>
          <a:p>
            <a:pPr marL="0" indent="0">
              <a:buNone/>
            </a:pPr>
            <a:endParaRPr lang="en-US" sz="2400" dirty="0"/>
          </a:p>
          <a:p>
            <a:pPr marL="0" indent="0">
              <a:buNone/>
            </a:pPr>
            <a:endParaRPr lang="en-US" sz="2200" b="1" dirty="0"/>
          </a:p>
          <a:p>
            <a:pPr marL="0" indent="0">
              <a:buNone/>
            </a:pPr>
            <a:endParaRPr lang="en-US" sz="2200"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285750" y="384419"/>
            <a:ext cx="8401050" cy="945617"/>
          </a:xfrm>
          <a:prstGeom prst="rect">
            <a:avLst/>
          </a:prstGeom>
          <a:noFill/>
          <a:ln w="12700">
            <a:noFill/>
            <a:miter lim="800000"/>
            <a:headEnd/>
            <a:tailEnd/>
          </a:ln>
        </p:spPr>
      </p:pic>
      <p:sp>
        <p:nvSpPr>
          <p:cNvPr id="7" name="TextBox 6"/>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Preventing Well Integrity Failures </a:t>
            </a:r>
          </a:p>
        </p:txBody>
      </p:sp>
      <p:sp>
        <p:nvSpPr>
          <p:cNvPr id="9" name="TextBox 8">
            <a:extLst>
              <a:ext uri="{FF2B5EF4-FFF2-40B4-BE49-F238E27FC236}">
                <a16:creationId xmlns:a16="http://schemas.microsoft.com/office/drawing/2014/main" id="{424A60AE-9237-4B96-9182-DA0C7608D9A2}"/>
              </a:ext>
            </a:extLst>
          </p:cNvPr>
          <p:cNvSpPr txBox="1"/>
          <p:nvPr/>
        </p:nvSpPr>
        <p:spPr>
          <a:xfrm>
            <a:off x="416490" y="4738816"/>
            <a:ext cx="6916642" cy="1538883"/>
          </a:xfrm>
          <a:prstGeom prst="rect">
            <a:avLst/>
          </a:prstGeom>
          <a:noFill/>
        </p:spPr>
        <p:txBody>
          <a:bodyPr wrap="square" rtlCol="0">
            <a:spAutoFit/>
          </a:bodyPr>
          <a:lstStyle/>
          <a:p>
            <a:pPr>
              <a:spcBef>
                <a:spcPts val="0"/>
              </a:spcBef>
            </a:pPr>
            <a:r>
              <a:rPr lang="en-US" sz="2000" b="1" dirty="0">
                <a:latin typeface="Calibri" panose="020F0502020204030204" pitchFamily="34" charset="0"/>
                <a:cs typeface="Calibri" panose="020F0502020204030204" pitchFamily="34" charset="0"/>
              </a:rPr>
              <a:t>Disclosures: </a:t>
            </a: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Sixteen companies disclosed well integrity practices</a:t>
            </a: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Five companies reported well integrity failures reaching  environment</a:t>
            </a:r>
          </a:p>
          <a:p>
            <a:endParaRPr lang="en-US" dirty="0"/>
          </a:p>
        </p:txBody>
      </p:sp>
      <p:sp>
        <p:nvSpPr>
          <p:cNvPr id="10" name="Content Placeholder 2"/>
          <p:cNvSpPr txBox="1">
            <a:spLocks/>
          </p:cNvSpPr>
          <p:nvPr/>
        </p:nvSpPr>
        <p:spPr>
          <a:xfrm>
            <a:off x="416490" y="1658977"/>
            <a:ext cx="8139570" cy="3079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US" sz="2000" b="1" dirty="0">
                <a:latin typeface="Calibri" panose="020F0502020204030204" pitchFamily="34" charset="0"/>
                <a:cs typeface="Calibri" panose="020F0502020204030204" pitchFamily="34" charset="0"/>
              </a:rPr>
              <a:t>Notable Practices:</a:t>
            </a:r>
            <a:endParaRPr lang="en-US" sz="2000" dirty="0">
              <a:latin typeface="Calibri" panose="020F0502020204030204" pitchFamily="34" charset="0"/>
              <a:cs typeface="Calibri" panose="020F0502020204030204" pitchFamily="34" charset="0"/>
            </a:endParaRPr>
          </a:p>
          <a:p>
            <a:pPr>
              <a:lnSpc>
                <a:spcPct val="110000"/>
              </a:lnSpc>
              <a:spcBef>
                <a:spcPts val="0"/>
              </a:spcBef>
            </a:pPr>
            <a:r>
              <a:rPr lang="en-US" sz="2000" dirty="0">
                <a:latin typeface="Calibri" panose="020F0502020204030204" pitchFamily="34" charset="0"/>
                <a:cs typeface="Calibri" panose="020F0502020204030204" pitchFamily="34" charset="0"/>
              </a:rPr>
              <a:t>One company uses multiple practices: ultrasonic testing of pipe thickness, remote &amp; local emergency shut down systems, pressure testing, flow velocity measurements, annulus press monitoring, acoustic logs, and SCADA systems for remote surveillance. </a:t>
            </a:r>
          </a:p>
          <a:p>
            <a:pPr marL="0" indent="0">
              <a:lnSpc>
                <a:spcPct val="110000"/>
              </a:lnSpc>
              <a:spcBef>
                <a:spcPts val="0"/>
              </a:spcBef>
              <a:buNone/>
            </a:pPr>
            <a:endParaRPr lang="en-US" sz="500" dirty="0">
              <a:latin typeface="Calibri" panose="020F0502020204030204" pitchFamily="34" charset="0"/>
              <a:cs typeface="Calibri" panose="020F0502020204030204" pitchFamily="34" charset="0"/>
            </a:endParaRPr>
          </a:p>
          <a:p>
            <a:pPr>
              <a:lnSpc>
                <a:spcPct val="110000"/>
              </a:lnSpc>
              <a:spcBef>
                <a:spcPts val="0"/>
              </a:spcBef>
            </a:pPr>
            <a:r>
              <a:rPr lang="en-US" sz="2000" dirty="0">
                <a:latin typeface="Calibri" panose="020F0502020204030204" pitchFamily="34" charset="0"/>
                <a:cs typeface="Calibri" panose="020F0502020204030204" pitchFamily="34" charset="0"/>
              </a:rPr>
              <a:t>Disclosure of public complaints about potential releases and investigations</a:t>
            </a:r>
          </a:p>
          <a:p>
            <a:pPr marL="0" indent="0">
              <a:lnSpc>
                <a:spcPct val="110000"/>
              </a:lnSpc>
              <a:spcBef>
                <a:spcPts val="0"/>
              </a:spcBef>
              <a:buNone/>
            </a:pPr>
            <a:endParaRPr lang="en-US" sz="500" dirty="0">
              <a:latin typeface="Calibri" panose="020F0502020204030204" pitchFamily="34" charset="0"/>
              <a:cs typeface="Calibri" panose="020F0502020204030204" pitchFamily="34" charset="0"/>
            </a:endParaRPr>
          </a:p>
          <a:p>
            <a:pPr>
              <a:lnSpc>
                <a:spcPct val="110000"/>
              </a:lnSpc>
              <a:spcBef>
                <a:spcPts val="0"/>
              </a:spcBef>
            </a:pPr>
            <a:r>
              <a:rPr lang="en-US" sz="2000" dirty="0">
                <a:latin typeface="Calibri" panose="020F0502020204030204" pitchFamily="34" charset="0"/>
                <a:cs typeface="Calibri" panose="020F0502020204030204" pitchFamily="34" charset="0"/>
              </a:rPr>
              <a:t>Some companies employ continuous monitoring systems</a:t>
            </a:r>
          </a:p>
          <a:p>
            <a:pPr>
              <a:lnSpc>
                <a:spcPct val="100000"/>
              </a:lnSpc>
              <a:spcBef>
                <a:spcPts val="0"/>
              </a:spcBef>
            </a:pPr>
            <a:endParaRPr lang="en-US" sz="2000" dirty="0"/>
          </a:p>
          <a:p>
            <a:pPr>
              <a:lnSpc>
                <a:spcPct val="100000"/>
              </a:lnSpc>
              <a:spcBef>
                <a:spcPts val="0"/>
              </a:spcBef>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403030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266700" y="384419"/>
            <a:ext cx="8616950" cy="1203788"/>
          </a:xfrm>
          <a:prstGeom prst="rect">
            <a:avLst/>
          </a:prstGeom>
          <a:noFill/>
          <a:ln w="12700">
            <a:noFill/>
            <a:miter lim="800000"/>
            <a:headEnd/>
            <a:tailEnd/>
          </a:ln>
        </p:spPr>
      </p:pic>
      <p:sp>
        <p:nvSpPr>
          <p:cNvPr id="7" name="TextBox 6"/>
          <p:cNvSpPr txBox="1"/>
          <p:nvPr/>
        </p:nvSpPr>
        <p:spPr>
          <a:xfrm>
            <a:off x="805344" y="510989"/>
            <a:ext cx="7710006" cy="1077218"/>
          </a:xfrm>
          <a:prstGeom prst="rect">
            <a:avLst/>
          </a:prstGeom>
          <a:noFill/>
        </p:spPr>
        <p:txBody>
          <a:bodyPr wrap="square" rtlCol="0">
            <a:spAutoFit/>
          </a:bodyPr>
          <a:lstStyle/>
          <a:p>
            <a:r>
              <a:rPr lang="en-US" sz="3200" dirty="0">
                <a:solidFill>
                  <a:schemeClr val="bg1"/>
                </a:solidFill>
              </a:rPr>
              <a:t>Managing Risks from Nearby Wells, Faults, and Fractures</a:t>
            </a:r>
          </a:p>
        </p:txBody>
      </p:sp>
      <p:sp>
        <p:nvSpPr>
          <p:cNvPr id="8" name="Content Placeholder 2"/>
          <p:cNvSpPr>
            <a:spLocks noGrp="1"/>
          </p:cNvSpPr>
          <p:nvPr>
            <p:ph idx="1"/>
          </p:nvPr>
        </p:nvSpPr>
        <p:spPr>
          <a:xfrm>
            <a:off x="400050" y="1647106"/>
            <a:ext cx="7981950" cy="4969594"/>
          </a:xfrm>
        </p:spPr>
        <p:txBody>
          <a:bodyPr>
            <a:normAutofit/>
          </a:bodyPr>
          <a:lstStyle/>
          <a:p>
            <a:pPr marL="0">
              <a:lnSpc>
                <a:spcPct val="100000"/>
              </a:lnSpc>
              <a:spcBef>
                <a:spcPts val="0"/>
              </a:spcBef>
              <a:buNone/>
            </a:pPr>
            <a:endParaRPr lang="en-US" sz="1000" b="1" dirty="0"/>
          </a:p>
          <a:p>
            <a:pPr marL="0">
              <a:lnSpc>
                <a:spcPct val="100000"/>
              </a:lnSpc>
              <a:spcBef>
                <a:spcPts val="0"/>
              </a:spcBef>
              <a:buNone/>
            </a:pPr>
            <a:endParaRPr lang="en-US" sz="1500" b="1" dirty="0"/>
          </a:p>
          <a:p>
            <a:pPr marL="0" indent="-228600">
              <a:lnSpc>
                <a:spcPct val="100000"/>
              </a:lnSpc>
              <a:spcBef>
                <a:spcPts val="0"/>
              </a:spcBef>
              <a:buNone/>
            </a:pPr>
            <a:r>
              <a:rPr lang="en-US" sz="2000" b="1" dirty="0"/>
              <a:t>Q:  What steps are taken, when planning to drill and complete new             wells, to minimize risk from nearby wells, faults, &amp; fractures</a:t>
            </a:r>
          </a:p>
          <a:p>
            <a:pPr marL="0" indent="0">
              <a:buNone/>
            </a:pPr>
            <a:endParaRPr lang="en-US" sz="2000" b="1" dirty="0">
              <a:latin typeface="Calibri" panose="020F0502020204030204" pitchFamily="34" charset="0"/>
              <a:cs typeface="Calibri" panose="020F0502020204030204" pitchFamily="34" charset="0"/>
            </a:endParaRPr>
          </a:p>
          <a:p>
            <a:pPr marL="0" indent="0">
              <a:lnSpc>
                <a:spcPct val="100000"/>
              </a:lnSpc>
              <a:spcBef>
                <a:spcPts val="500"/>
              </a:spcBef>
              <a:buNone/>
            </a:pPr>
            <a:r>
              <a:rPr lang="en-US" sz="2000" b="1" dirty="0">
                <a:latin typeface="Calibri" panose="020F0502020204030204" pitchFamily="34" charset="0"/>
                <a:cs typeface="Calibri" panose="020F0502020204030204" pitchFamily="34" charset="0"/>
              </a:rPr>
              <a:t>Why does it matter?</a:t>
            </a:r>
          </a:p>
          <a:p>
            <a:pPr>
              <a:lnSpc>
                <a:spcPct val="100000"/>
              </a:lnSpc>
              <a:spcBef>
                <a:spcPts val="0"/>
              </a:spcBef>
            </a:pPr>
            <a:r>
              <a:rPr lang="en-US" sz="1900" dirty="0"/>
              <a:t>Nearby offset oil and gas wells can provide pathways for fracturing fluids, hydrocarbons &amp; other contaminants to enter the environment</a:t>
            </a:r>
          </a:p>
          <a:p>
            <a:pPr marL="114300" indent="0">
              <a:lnSpc>
                <a:spcPct val="100000"/>
              </a:lnSpc>
              <a:spcBef>
                <a:spcPts val="0"/>
              </a:spcBef>
              <a:buNone/>
            </a:pPr>
            <a:endParaRPr lang="en-US" sz="300" dirty="0"/>
          </a:p>
          <a:p>
            <a:pPr>
              <a:lnSpc>
                <a:spcPct val="100000"/>
              </a:lnSpc>
              <a:spcBef>
                <a:spcPts val="0"/>
              </a:spcBef>
            </a:pPr>
            <a:r>
              <a:rPr lang="en-US" sz="1900" dirty="0"/>
              <a:t>High pressure can damage</a:t>
            </a:r>
          </a:p>
          <a:p>
            <a:pPr marL="0" indent="0">
              <a:lnSpc>
                <a:spcPct val="100000"/>
              </a:lnSpc>
              <a:spcBef>
                <a:spcPts val="0"/>
              </a:spcBef>
              <a:buNone/>
            </a:pPr>
            <a:r>
              <a:rPr lang="en-US" sz="1900" dirty="0"/>
              <a:t>        nearby wells</a:t>
            </a:r>
          </a:p>
          <a:p>
            <a:pPr marL="0" indent="0">
              <a:lnSpc>
                <a:spcPct val="100000"/>
              </a:lnSpc>
              <a:spcBef>
                <a:spcPts val="0"/>
              </a:spcBef>
              <a:buNone/>
            </a:pPr>
            <a:endParaRPr lang="en-US" sz="300" dirty="0"/>
          </a:p>
          <a:p>
            <a:pPr>
              <a:lnSpc>
                <a:spcPct val="100000"/>
              </a:lnSpc>
              <a:spcBef>
                <a:spcPts val="0"/>
              </a:spcBef>
            </a:pPr>
            <a:r>
              <a:rPr lang="en-US" sz="1900" dirty="0"/>
              <a:t>Fractures intersecting</a:t>
            </a:r>
          </a:p>
          <a:p>
            <a:pPr>
              <a:lnSpc>
                <a:spcPct val="100000"/>
              </a:lnSpc>
              <a:spcBef>
                <a:spcPts val="0"/>
              </a:spcBef>
              <a:buNone/>
            </a:pPr>
            <a:r>
              <a:rPr lang="en-US" sz="1900" dirty="0"/>
              <a:t>      an existing operating well </a:t>
            </a:r>
          </a:p>
          <a:p>
            <a:pPr>
              <a:lnSpc>
                <a:spcPct val="100000"/>
              </a:lnSpc>
              <a:spcBef>
                <a:spcPts val="0"/>
              </a:spcBef>
              <a:buNone/>
            </a:pPr>
            <a:r>
              <a:rPr lang="en-US" sz="1900" dirty="0"/>
              <a:t>      can lower productivity</a:t>
            </a:r>
          </a:p>
          <a:p>
            <a:pPr marL="0" indent="0">
              <a:lnSpc>
                <a:spcPct val="100000"/>
              </a:lnSpc>
              <a:spcBef>
                <a:spcPts val="0"/>
              </a:spcBef>
              <a:buNone/>
            </a:pPr>
            <a:endParaRPr lang="en-US" sz="2000" b="1" dirty="0"/>
          </a:p>
          <a:p>
            <a:pPr marL="0" indent="0">
              <a:lnSpc>
                <a:spcPct val="100000"/>
              </a:lnSpc>
              <a:spcBef>
                <a:spcPts val="0"/>
              </a:spcBef>
              <a:buNone/>
            </a:pPr>
            <a:endParaRPr lang="en-US" sz="2200" b="1" dirty="0"/>
          </a:p>
          <a:p>
            <a:pPr>
              <a:lnSpc>
                <a:spcPct val="100000"/>
              </a:lnSpc>
              <a:spcBef>
                <a:spcPts val="0"/>
              </a:spcBef>
            </a:pPr>
            <a:endParaRPr lang="en-US" sz="2200" b="1" dirty="0"/>
          </a:p>
          <a:p>
            <a:endParaRPr lang="en-US" sz="2500" b="1" dirty="0">
              <a:latin typeface="Calibri" panose="020F0502020204030204" pitchFamily="34" charset="0"/>
              <a:cs typeface="Calibri" panose="020F0502020204030204" pitchFamily="34" charset="0"/>
            </a:endParaRPr>
          </a:p>
          <a:p>
            <a:pPr marL="0" indent="0">
              <a:buNone/>
            </a:pPr>
            <a:endParaRPr lang="en-US" sz="2400" dirty="0"/>
          </a:p>
          <a:p>
            <a:pPr marL="0" indent="0">
              <a:buNone/>
            </a:pPr>
            <a:endParaRPr lang="en-US" sz="2200" b="1" dirty="0"/>
          </a:p>
          <a:p>
            <a:pPr marL="0" indent="0">
              <a:buNone/>
            </a:pPr>
            <a:endParaRPr lang="en-US" sz="2200" dirty="0"/>
          </a:p>
          <a:p>
            <a:pPr marL="0" indent="0">
              <a:buNone/>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477" y="4267199"/>
            <a:ext cx="4613473" cy="2493603"/>
          </a:xfrm>
          <a:prstGeom prst="rect">
            <a:avLst/>
          </a:prstGeom>
          <a:ln>
            <a:solidFill>
              <a:schemeClr val="tx1"/>
            </a:solidFill>
          </a:ln>
        </p:spPr>
      </p:pic>
    </p:spTree>
    <p:extLst>
      <p:ext uri="{BB962C8B-B14F-4D97-AF65-F5344CB8AC3E}">
        <p14:creationId xmlns:p14="http://schemas.microsoft.com/office/powerpoint/2010/main" val="3255450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4A60AE-9237-4B96-9182-DA0C7608D9A2}"/>
              </a:ext>
            </a:extLst>
          </p:cNvPr>
          <p:cNvSpPr txBox="1"/>
          <p:nvPr/>
        </p:nvSpPr>
        <p:spPr>
          <a:xfrm>
            <a:off x="253818" y="4254500"/>
            <a:ext cx="5848715" cy="1323439"/>
          </a:xfrm>
          <a:prstGeom prst="rect">
            <a:avLst/>
          </a:prstGeom>
          <a:noFill/>
        </p:spPr>
        <p:txBody>
          <a:bodyPr wrap="square" rtlCol="0">
            <a:spAutoFit/>
          </a:bodyPr>
          <a:lstStyle/>
          <a:p>
            <a:pPr>
              <a:spcBef>
                <a:spcPts val="0"/>
              </a:spcBef>
            </a:pPr>
            <a:r>
              <a:rPr lang="en-US" sz="2000" b="1" dirty="0">
                <a:latin typeface="Calibri" panose="020F0502020204030204" pitchFamily="34" charset="0"/>
                <a:cs typeface="Calibri" panose="020F0502020204030204" pitchFamily="34" charset="0"/>
              </a:rPr>
              <a:t>Disclosures: </a:t>
            </a: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Twelve companies disclosed risk reduction </a:t>
            </a: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measures to avoid intersecting nearby wells, faults &amp; fractures</a:t>
            </a:r>
          </a:p>
        </p:txBody>
      </p:sp>
      <p:pic>
        <p:nvPicPr>
          <p:cNvPr id="4" name="Picture 3"/>
          <p:cNvPicPr>
            <a:picLocks noChangeAspect="1" noChangeArrowheads="1"/>
          </p:cNvPicPr>
          <p:nvPr/>
        </p:nvPicPr>
        <p:blipFill>
          <a:blip r:embed="rId3" cstate="print"/>
          <a:srcRect/>
          <a:stretch>
            <a:fillRect/>
          </a:stretch>
        </p:blipFill>
        <p:spPr bwMode="auto">
          <a:xfrm>
            <a:off x="266700" y="384419"/>
            <a:ext cx="8616950" cy="1203788"/>
          </a:xfrm>
          <a:prstGeom prst="rect">
            <a:avLst/>
          </a:prstGeom>
          <a:noFill/>
          <a:ln w="12700">
            <a:noFill/>
            <a:miter lim="800000"/>
            <a:headEnd/>
            <a:tailEnd/>
          </a:ln>
        </p:spPr>
      </p:pic>
      <p:sp>
        <p:nvSpPr>
          <p:cNvPr id="7" name="TextBox 6"/>
          <p:cNvSpPr txBox="1"/>
          <p:nvPr/>
        </p:nvSpPr>
        <p:spPr>
          <a:xfrm>
            <a:off x="805344" y="510989"/>
            <a:ext cx="7710006" cy="1077218"/>
          </a:xfrm>
          <a:prstGeom prst="rect">
            <a:avLst/>
          </a:prstGeom>
          <a:noFill/>
        </p:spPr>
        <p:txBody>
          <a:bodyPr wrap="square" rtlCol="0">
            <a:spAutoFit/>
          </a:bodyPr>
          <a:lstStyle/>
          <a:p>
            <a:r>
              <a:rPr lang="en-US" sz="3200" dirty="0">
                <a:solidFill>
                  <a:schemeClr val="bg1"/>
                </a:solidFill>
              </a:rPr>
              <a:t>Managing Risks from Nearby Wells, Faults, and Fractures </a:t>
            </a:r>
          </a:p>
        </p:txBody>
      </p:sp>
      <p:sp>
        <p:nvSpPr>
          <p:cNvPr id="9" name="Content Placeholder 2"/>
          <p:cNvSpPr txBox="1">
            <a:spLocks/>
          </p:cNvSpPr>
          <p:nvPr/>
        </p:nvSpPr>
        <p:spPr>
          <a:xfrm>
            <a:off x="266700" y="1940885"/>
            <a:ext cx="5934075" cy="3057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b="1" dirty="0">
                <a:latin typeface="Calibri" panose="020F0502020204030204" pitchFamily="34" charset="0"/>
                <a:cs typeface="Calibri" panose="020F0502020204030204" pitchFamily="34" charset="0"/>
              </a:rPr>
              <a:t>Notable Practices:</a:t>
            </a:r>
          </a:p>
          <a:p>
            <a:pPr>
              <a:lnSpc>
                <a:spcPct val="100000"/>
              </a:lnSpc>
              <a:spcBef>
                <a:spcPts val="0"/>
              </a:spcBef>
            </a:pPr>
            <a:r>
              <a:rPr lang="en-US" sz="2000" dirty="0">
                <a:latin typeface="Calibri" panose="020F0502020204030204" pitchFamily="34" charset="0"/>
                <a:cs typeface="Calibri" panose="020F0502020204030204" pitchFamily="34" charset="0"/>
              </a:rPr>
              <a:t>At least one company remediates or plugs existing  </a:t>
            </a:r>
          </a:p>
          <a:p>
            <a:pPr marL="0" indent="0">
              <a:lnSpc>
                <a:spcPct val="100000"/>
              </a:lnSpc>
              <a:spcBef>
                <a:spcPts val="0"/>
              </a:spcBef>
              <a:buNone/>
            </a:pPr>
            <a:r>
              <a:rPr lang="en-US" sz="2000" dirty="0">
                <a:latin typeface="Calibri" panose="020F0502020204030204" pitchFamily="34" charset="0"/>
                <a:cs typeface="Calibri" panose="020F0502020204030204" pitchFamily="34" charset="0"/>
              </a:rPr>
              <a:t>    abandoned wells that do not meet integrity </a:t>
            </a:r>
          </a:p>
          <a:p>
            <a:pPr marL="0" indent="0">
              <a:lnSpc>
                <a:spcPct val="100000"/>
              </a:lnSpc>
              <a:spcBef>
                <a:spcPts val="0"/>
              </a:spcBef>
              <a:buNone/>
            </a:pPr>
            <a:r>
              <a:rPr lang="en-US" sz="2000" dirty="0">
                <a:latin typeface="Calibri" panose="020F0502020204030204" pitchFamily="34" charset="0"/>
                <a:cs typeface="Calibri" panose="020F0502020204030204" pitchFamily="34" charset="0"/>
              </a:rPr>
              <a:t>    standards</a:t>
            </a:r>
          </a:p>
          <a:p>
            <a:pPr marL="0" indent="0">
              <a:lnSpc>
                <a:spcPct val="100000"/>
              </a:lnSpc>
              <a:spcBef>
                <a:spcPts val="0"/>
              </a:spcBef>
              <a:buNone/>
            </a:pPr>
            <a:endParaRPr lang="en-US" sz="400" dirty="0">
              <a:latin typeface="Calibri" panose="020F0502020204030204" pitchFamily="34" charset="0"/>
              <a:cs typeface="Calibri" panose="020F0502020204030204" pitchFamily="34" charset="0"/>
            </a:endParaRPr>
          </a:p>
          <a:p>
            <a:pPr>
              <a:lnSpc>
                <a:spcPct val="100000"/>
              </a:lnSpc>
              <a:spcBef>
                <a:spcPts val="0"/>
              </a:spcBef>
            </a:pPr>
            <a:r>
              <a:rPr lang="en-US" sz="2000" dirty="0">
                <a:latin typeface="Calibri" panose="020F0502020204030204" pitchFamily="34" charset="0"/>
                <a:cs typeface="Calibri" panose="020F0502020204030204" pitchFamily="34" charset="0"/>
              </a:rPr>
              <a:t>Some companies assess impact for wells located  </a:t>
            </a:r>
          </a:p>
          <a:p>
            <a:pPr marL="0" indent="0">
              <a:lnSpc>
                <a:spcPct val="100000"/>
              </a:lnSpc>
              <a:spcBef>
                <a:spcPts val="0"/>
              </a:spcBef>
              <a:buNone/>
            </a:pPr>
            <a:r>
              <a:rPr lang="en-US" sz="2000" dirty="0">
                <a:latin typeface="Calibri" panose="020F0502020204030204" pitchFamily="34" charset="0"/>
                <a:cs typeface="Calibri" panose="020F0502020204030204" pitchFamily="34" charset="0"/>
              </a:rPr>
              <a:t>    beyond minimum regulatory requirements</a:t>
            </a:r>
          </a:p>
          <a:p>
            <a:pPr marL="0" indent="0">
              <a:lnSpc>
                <a:spcPct val="100000"/>
              </a:lnSpc>
              <a:spcBef>
                <a:spcPts val="0"/>
              </a:spcBef>
              <a:buNone/>
            </a:pPr>
            <a:endParaRPr lang="en-US" dirty="0"/>
          </a:p>
        </p:txBody>
      </p:sp>
      <p:sp>
        <p:nvSpPr>
          <p:cNvPr id="11" name="AutoShape 4" descr="Related image"/>
          <p:cNvSpPr>
            <a:spLocks noChangeAspect="1" noChangeArrowheads="1"/>
          </p:cNvSpPr>
          <p:nvPr/>
        </p:nvSpPr>
        <p:spPr bwMode="auto">
          <a:xfrm>
            <a:off x="7026275" y="219383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650" y="4254500"/>
            <a:ext cx="2793999" cy="2081540"/>
          </a:xfrm>
          <a:prstGeom prst="rect">
            <a:avLst/>
          </a:prstGeom>
        </p:spPr>
      </p:pic>
      <p:sp>
        <p:nvSpPr>
          <p:cNvPr id="14" name="AutoShape 8"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650" y="2032134"/>
            <a:ext cx="2793999" cy="2138009"/>
          </a:xfrm>
          <a:prstGeom prst="rect">
            <a:avLst/>
          </a:prstGeom>
        </p:spPr>
      </p:pic>
    </p:spTree>
    <p:extLst>
      <p:ext uri="{BB962C8B-B14F-4D97-AF65-F5344CB8AC3E}">
        <p14:creationId xmlns:p14="http://schemas.microsoft.com/office/powerpoint/2010/main" val="166501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324465" y="384419"/>
            <a:ext cx="8439963" cy="1203788"/>
          </a:xfrm>
          <a:prstGeom prst="rect">
            <a:avLst/>
          </a:prstGeom>
          <a:noFill/>
          <a:ln w="12700">
            <a:noFill/>
            <a:miter lim="800000"/>
            <a:headEnd/>
            <a:tailEnd/>
          </a:ln>
        </p:spPr>
      </p:pic>
      <p:sp>
        <p:nvSpPr>
          <p:cNvPr id="7" name="TextBox 6"/>
          <p:cNvSpPr txBox="1"/>
          <p:nvPr/>
        </p:nvSpPr>
        <p:spPr>
          <a:xfrm>
            <a:off x="805344" y="510989"/>
            <a:ext cx="7710006" cy="1077218"/>
          </a:xfrm>
          <a:prstGeom prst="rect">
            <a:avLst/>
          </a:prstGeom>
          <a:noFill/>
        </p:spPr>
        <p:txBody>
          <a:bodyPr wrap="square" rtlCol="0">
            <a:spAutoFit/>
          </a:bodyPr>
          <a:lstStyle/>
          <a:p>
            <a:r>
              <a:rPr lang="en-US" sz="3200" dirty="0">
                <a:solidFill>
                  <a:schemeClr val="bg1"/>
                </a:solidFill>
              </a:rPr>
              <a:t>Monitoring Water Quality Before and After Drilling and Completions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8911" y="3453559"/>
            <a:ext cx="2815517" cy="2252088"/>
          </a:xfrm>
          <a:prstGeom prst="rect">
            <a:avLst/>
          </a:prstGeom>
          <a:ln>
            <a:solidFill>
              <a:schemeClr val="tx1"/>
            </a:solidFill>
          </a:ln>
        </p:spPr>
      </p:pic>
      <p:sp>
        <p:nvSpPr>
          <p:cNvPr id="8" name="Content Placeholder 2"/>
          <p:cNvSpPr txBox="1">
            <a:spLocks/>
          </p:cNvSpPr>
          <p:nvPr/>
        </p:nvSpPr>
        <p:spPr>
          <a:xfrm>
            <a:off x="628650" y="2038393"/>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p>
          <a:p>
            <a:pPr marL="0" indent="0">
              <a:buFont typeface="Arial" panose="020B0604020202020204" pitchFamily="34" charset="0"/>
              <a:buNone/>
            </a:pPr>
            <a:endParaRPr lang="en-US" dirty="0"/>
          </a:p>
        </p:txBody>
      </p:sp>
      <p:sp>
        <p:nvSpPr>
          <p:cNvPr id="9" name="Content Placeholder 2"/>
          <p:cNvSpPr>
            <a:spLocks noGrp="1"/>
          </p:cNvSpPr>
          <p:nvPr>
            <p:ph idx="1"/>
          </p:nvPr>
        </p:nvSpPr>
        <p:spPr>
          <a:xfrm>
            <a:off x="628650" y="1714777"/>
            <a:ext cx="7981950" cy="4969594"/>
          </a:xfrm>
        </p:spPr>
        <p:txBody>
          <a:bodyPr>
            <a:normAutofit/>
          </a:bodyPr>
          <a:lstStyle/>
          <a:p>
            <a:pPr marL="0" indent="0">
              <a:lnSpc>
                <a:spcPct val="100000"/>
              </a:lnSpc>
              <a:spcBef>
                <a:spcPts val="0"/>
              </a:spcBef>
              <a:buNone/>
            </a:pPr>
            <a:endParaRPr lang="en-US" sz="2000" b="1" dirty="0"/>
          </a:p>
          <a:p>
            <a:pPr indent="-347472">
              <a:lnSpc>
                <a:spcPct val="100000"/>
              </a:lnSpc>
              <a:spcBef>
                <a:spcPts val="0"/>
              </a:spcBef>
              <a:buNone/>
            </a:pPr>
            <a:r>
              <a:rPr lang="en-US" sz="2000" b="1" dirty="0"/>
              <a:t>Q:  Do companies disclose pre- and post-drilling water quality monitoring practices on a play-by-play basis, including frequency </a:t>
            </a:r>
          </a:p>
          <a:p>
            <a:pPr indent="-347472">
              <a:lnSpc>
                <a:spcPct val="100000"/>
              </a:lnSpc>
              <a:spcBef>
                <a:spcPts val="0"/>
              </a:spcBef>
              <a:buNone/>
            </a:pPr>
            <a:r>
              <a:rPr lang="en-US" sz="2000" b="1" dirty="0"/>
              <a:t>	and constituents tested </a:t>
            </a:r>
          </a:p>
          <a:p>
            <a:pPr marL="0" indent="0">
              <a:lnSpc>
                <a:spcPct val="100000"/>
              </a:lnSpc>
              <a:spcBef>
                <a:spcPts val="0"/>
              </a:spcBef>
              <a:buNone/>
            </a:pPr>
            <a:endParaRPr lang="en-US" sz="2000" b="1" dirty="0"/>
          </a:p>
          <a:p>
            <a:pPr marL="0" indent="0">
              <a:buNone/>
            </a:pPr>
            <a:r>
              <a:rPr lang="en-US" sz="2000" b="1" dirty="0">
                <a:latin typeface="Calibri" panose="020F0502020204030204" pitchFamily="34" charset="0"/>
                <a:cs typeface="Calibri" panose="020F0502020204030204" pitchFamily="34" charset="0"/>
              </a:rPr>
              <a:t>  Why does it matter?</a:t>
            </a:r>
          </a:p>
          <a:p>
            <a:pPr>
              <a:lnSpc>
                <a:spcPct val="100000"/>
              </a:lnSpc>
              <a:spcBef>
                <a:spcPts val="0"/>
              </a:spcBef>
            </a:pPr>
            <a:r>
              <a:rPr lang="en-US" sz="2000" dirty="0"/>
              <a:t>Pre-drill water quality testing can set a </a:t>
            </a:r>
          </a:p>
          <a:p>
            <a:pPr marL="0" indent="0">
              <a:lnSpc>
                <a:spcPct val="100000"/>
              </a:lnSpc>
              <a:spcBef>
                <a:spcPts val="0"/>
              </a:spcBef>
              <a:buNone/>
            </a:pPr>
            <a:r>
              <a:rPr lang="en-US" sz="2000" dirty="0"/>
              <a:t>        baseline for water quality prior to drilling  </a:t>
            </a:r>
          </a:p>
          <a:p>
            <a:pPr marL="0" indent="0">
              <a:lnSpc>
                <a:spcPct val="100000"/>
              </a:lnSpc>
              <a:spcBef>
                <a:spcPts val="0"/>
              </a:spcBef>
              <a:buNone/>
            </a:pPr>
            <a:endParaRPr lang="en-US" sz="400" dirty="0"/>
          </a:p>
          <a:p>
            <a:pPr>
              <a:lnSpc>
                <a:spcPct val="100000"/>
              </a:lnSpc>
              <a:spcBef>
                <a:spcPts val="0"/>
              </a:spcBef>
            </a:pPr>
            <a:r>
              <a:rPr lang="en-US" sz="2000" dirty="0"/>
              <a:t>Post-drill testing can help demonstrate no </a:t>
            </a:r>
          </a:p>
          <a:p>
            <a:pPr marL="0" indent="0">
              <a:lnSpc>
                <a:spcPct val="100000"/>
              </a:lnSpc>
              <a:spcBef>
                <a:spcPts val="0"/>
              </a:spcBef>
              <a:buNone/>
            </a:pPr>
            <a:r>
              <a:rPr lang="en-US" sz="2000" dirty="0"/>
              <a:t>        impacts from drilling, or identify issues</a:t>
            </a:r>
          </a:p>
          <a:p>
            <a:pPr marL="0" indent="0">
              <a:lnSpc>
                <a:spcPct val="100000"/>
              </a:lnSpc>
              <a:spcBef>
                <a:spcPts val="0"/>
              </a:spcBef>
              <a:buNone/>
            </a:pPr>
            <a:endParaRPr lang="en-US" sz="400" dirty="0"/>
          </a:p>
          <a:p>
            <a:pPr>
              <a:lnSpc>
                <a:spcPct val="100000"/>
              </a:lnSpc>
              <a:spcBef>
                <a:spcPts val="0"/>
              </a:spcBef>
            </a:pPr>
            <a:r>
              <a:rPr lang="en-US" sz="2000" dirty="0"/>
              <a:t>Continued post-drill testing ensures any </a:t>
            </a:r>
          </a:p>
          <a:p>
            <a:pPr marL="0" indent="0">
              <a:lnSpc>
                <a:spcPct val="100000"/>
              </a:lnSpc>
              <a:spcBef>
                <a:spcPts val="0"/>
              </a:spcBef>
              <a:buNone/>
            </a:pPr>
            <a:r>
              <a:rPr lang="en-US" sz="2000" dirty="0"/>
              <a:t>        potential leaks are identified</a:t>
            </a:r>
          </a:p>
          <a:p>
            <a:pPr marL="0" indent="0">
              <a:buNone/>
            </a:pPr>
            <a:endParaRPr lang="en-US" sz="2400" dirty="0"/>
          </a:p>
          <a:p>
            <a:pPr marL="0" indent="0">
              <a:buNone/>
            </a:pPr>
            <a:endParaRPr lang="en-US" sz="2200" b="1" dirty="0"/>
          </a:p>
          <a:p>
            <a:pPr marL="0" indent="0">
              <a:buNone/>
            </a:pPr>
            <a:endParaRPr lang="en-US" sz="2200" dirty="0"/>
          </a:p>
          <a:p>
            <a:pPr marL="0" indent="0">
              <a:buNone/>
            </a:pPr>
            <a:endParaRPr lang="en-US" dirty="0"/>
          </a:p>
        </p:txBody>
      </p:sp>
    </p:spTree>
    <p:extLst>
      <p:ext uri="{BB962C8B-B14F-4D97-AF65-F5344CB8AC3E}">
        <p14:creationId xmlns:p14="http://schemas.microsoft.com/office/powerpoint/2010/main" val="3511602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628650" y="384419"/>
            <a:ext cx="7886700" cy="1203788"/>
          </a:xfrm>
          <a:prstGeom prst="rect">
            <a:avLst/>
          </a:prstGeom>
          <a:noFill/>
          <a:ln w="12700">
            <a:noFill/>
            <a:miter lim="800000"/>
            <a:headEnd/>
            <a:tailEnd/>
          </a:ln>
        </p:spPr>
      </p:pic>
      <p:sp>
        <p:nvSpPr>
          <p:cNvPr id="7" name="TextBox 6"/>
          <p:cNvSpPr txBox="1"/>
          <p:nvPr/>
        </p:nvSpPr>
        <p:spPr>
          <a:xfrm>
            <a:off x="805344" y="510989"/>
            <a:ext cx="7710006" cy="1077218"/>
          </a:xfrm>
          <a:prstGeom prst="rect">
            <a:avLst/>
          </a:prstGeom>
          <a:noFill/>
        </p:spPr>
        <p:txBody>
          <a:bodyPr wrap="square" rtlCol="0">
            <a:spAutoFit/>
          </a:bodyPr>
          <a:lstStyle/>
          <a:p>
            <a:r>
              <a:rPr lang="en-US" sz="3200" dirty="0">
                <a:solidFill>
                  <a:schemeClr val="bg1"/>
                </a:solidFill>
              </a:rPr>
              <a:t>Monitoring Water Quality Before and After Drilling and Completions </a:t>
            </a:r>
          </a:p>
        </p:txBody>
      </p:sp>
      <p:sp>
        <p:nvSpPr>
          <p:cNvPr id="8" name="Content Placeholder 2"/>
          <p:cNvSpPr txBox="1">
            <a:spLocks/>
          </p:cNvSpPr>
          <p:nvPr/>
        </p:nvSpPr>
        <p:spPr>
          <a:xfrm>
            <a:off x="628650" y="2038393"/>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p>
          <a:p>
            <a:pPr marL="0" indent="0">
              <a:buFont typeface="Arial" panose="020B0604020202020204" pitchFamily="34" charset="0"/>
              <a:buNone/>
            </a:pPr>
            <a:endParaRPr lang="en-US" dirty="0"/>
          </a:p>
        </p:txBody>
      </p:sp>
      <p:sp>
        <p:nvSpPr>
          <p:cNvPr id="11" name="TextBox 10">
            <a:extLst>
              <a:ext uri="{FF2B5EF4-FFF2-40B4-BE49-F238E27FC236}">
                <a16:creationId xmlns:a16="http://schemas.microsoft.com/office/drawing/2014/main" id="{424A60AE-9237-4B96-9182-DA0C7608D9A2}"/>
              </a:ext>
            </a:extLst>
          </p:cNvPr>
          <p:cNvSpPr txBox="1"/>
          <p:nvPr/>
        </p:nvSpPr>
        <p:spPr>
          <a:xfrm>
            <a:off x="628650" y="3706230"/>
            <a:ext cx="7935817" cy="1015663"/>
          </a:xfrm>
          <a:prstGeom prst="rect">
            <a:avLst/>
          </a:prstGeom>
          <a:noFill/>
        </p:spPr>
        <p:txBody>
          <a:bodyPr wrap="square" rtlCol="0">
            <a:spAutoFit/>
          </a:bodyPr>
          <a:lstStyle/>
          <a:p>
            <a:pPr>
              <a:spcBef>
                <a:spcPts val="0"/>
              </a:spcBef>
            </a:pPr>
            <a:r>
              <a:rPr lang="en-US" sz="2000" b="1" dirty="0">
                <a:latin typeface="Calibri" panose="020F0502020204030204" pitchFamily="34" charset="0"/>
                <a:cs typeface="Calibri" panose="020F0502020204030204" pitchFamily="34" charset="0"/>
              </a:rPr>
              <a:t>Disclosures: </a:t>
            </a:r>
          </a:p>
          <a:p>
            <a:pPr marL="342900" indent="-34290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Three companies disclose their pre-drill monitoring practices</a:t>
            </a:r>
          </a:p>
          <a:p>
            <a:pPr marL="342900" indent="-34290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One company earned credit for disclosing post-drill monitoring </a:t>
            </a:r>
          </a:p>
        </p:txBody>
      </p:sp>
      <p:sp>
        <p:nvSpPr>
          <p:cNvPr id="12" name="Content Placeholder 2"/>
          <p:cNvSpPr txBox="1">
            <a:spLocks/>
          </p:cNvSpPr>
          <p:nvPr/>
        </p:nvSpPr>
        <p:spPr>
          <a:xfrm>
            <a:off x="628650" y="1863012"/>
            <a:ext cx="7935320" cy="3057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b="1" dirty="0">
                <a:latin typeface="Calibri" panose="020F0502020204030204" pitchFamily="34" charset="0"/>
                <a:cs typeface="Calibri" panose="020F0502020204030204" pitchFamily="34" charset="0"/>
              </a:rPr>
              <a:t>Notable Practices:</a:t>
            </a:r>
          </a:p>
          <a:p>
            <a:pPr>
              <a:lnSpc>
                <a:spcPct val="100000"/>
              </a:lnSpc>
              <a:spcBef>
                <a:spcPts val="0"/>
              </a:spcBef>
            </a:pPr>
            <a:endParaRPr lang="en-US" sz="500" dirty="0">
              <a:latin typeface="Calibri" panose="020F0502020204030204" pitchFamily="34" charset="0"/>
              <a:cs typeface="Calibri" panose="020F0502020204030204" pitchFamily="34" charset="0"/>
            </a:endParaRPr>
          </a:p>
          <a:p>
            <a:pPr>
              <a:lnSpc>
                <a:spcPct val="100000"/>
              </a:lnSpc>
              <a:spcBef>
                <a:spcPts val="0"/>
              </a:spcBef>
            </a:pPr>
            <a:r>
              <a:rPr lang="en-US" sz="2000" dirty="0">
                <a:latin typeface="Calibri" panose="020F0502020204030204" pitchFamily="34" charset="0"/>
                <a:cs typeface="Calibri" panose="020F0502020204030204" pitchFamily="34" charset="0"/>
              </a:rPr>
              <a:t>Companies provide a range of testing related information. Some describe types of water sources monitored, distances from wellbore, some mention chemicals measured, some identify plays where testing occurs, most however lack specificity on frequency and constituents</a:t>
            </a:r>
            <a:endParaRPr lang="en-US" sz="800" dirty="0"/>
          </a:p>
        </p:txBody>
      </p:sp>
    </p:spTree>
    <p:extLst>
      <p:ext uri="{BB962C8B-B14F-4D97-AF65-F5344CB8AC3E}">
        <p14:creationId xmlns:p14="http://schemas.microsoft.com/office/powerpoint/2010/main" val="1695276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29439"/>
            <a:ext cx="7886700" cy="4351338"/>
          </a:xfrm>
        </p:spPr>
        <p:txBody>
          <a:bodyPr>
            <a:normAutofit/>
          </a:bodyPr>
          <a:lstStyle/>
          <a:p>
            <a:pPr marL="0" indent="0">
              <a:buNone/>
            </a:pPr>
            <a:endParaRPr lang="en-US" sz="2200"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374650" y="384419"/>
            <a:ext cx="8140700" cy="829239"/>
          </a:xfrm>
          <a:prstGeom prst="rect">
            <a:avLst/>
          </a:prstGeom>
          <a:noFill/>
          <a:ln w="12700">
            <a:noFill/>
            <a:miter lim="800000"/>
            <a:headEnd/>
            <a:tailEnd/>
          </a:ln>
        </p:spPr>
      </p:pic>
      <p:sp>
        <p:nvSpPr>
          <p:cNvPr id="7" name="TextBox 6"/>
          <p:cNvSpPr txBox="1"/>
          <p:nvPr/>
        </p:nvSpPr>
        <p:spPr>
          <a:xfrm>
            <a:off x="628650" y="491060"/>
            <a:ext cx="7710006" cy="584775"/>
          </a:xfrm>
          <a:prstGeom prst="rect">
            <a:avLst/>
          </a:prstGeom>
          <a:noFill/>
        </p:spPr>
        <p:txBody>
          <a:bodyPr wrap="square" rtlCol="0">
            <a:spAutoFit/>
          </a:bodyPr>
          <a:lstStyle/>
          <a:p>
            <a:r>
              <a:rPr lang="en-US" sz="3200" dirty="0">
                <a:solidFill>
                  <a:schemeClr val="bg1"/>
                </a:solidFill>
              </a:rPr>
              <a:t>Minimizing Induced Seismicity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943" y="2999185"/>
            <a:ext cx="3696175" cy="2914181"/>
          </a:xfrm>
          <a:prstGeom prst="rect">
            <a:avLst/>
          </a:prstGeom>
          <a:ln>
            <a:solidFill>
              <a:schemeClr val="tx1"/>
            </a:solidFill>
          </a:ln>
        </p:spPr>
      </p:pic>
      <p:sp>
        <p:nvSpPr>
          <p:cNvPr id="6" name="Content Placeholder 2"/>
          <p:cNvSpPr txBox="1">
            <a:spLocks/>
          </p:cNvSpPr>
          <p:nvPr/>
        </p:nvSpPr>
        <p:spPr>
          <a:xfrm>
            <a:off x="304800" y="1390160"/>
            <a:ext cx="7981950" cy="5137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200" b="1" dirty="0">
              <a:latin typeface="Calibri" panose="020F0502020204030204" pitchFamily="34" charset="0"/>
              <a:cs typeface="Calibri" panose="020F0502020204030204" pitchFamily="34" charset="0"/>
            </a:endParaRPr>
          </a:p>
          <a:p>
            <a:pPr marL="457200" indent="-347472">
              <a:lnSpc>
                <a:spcPct val="100000"/>
              </a:lnSpc>
              <a:spcBef>
                <a:spcPts val="0"/>
              </a:spcBef>
              <a:buNone/>
            </a:pPr>
            <a:r>
              <a:rPr lang="en-US" sz="2200" b="1" dirty="0">
                <a:latin typeface="Calibri" panose="020F0502020204030204" pitchFamily="34" charset="0"/>
                <a:cs typeface="Calibri" panose="020F0502020204030204" pitchFamily="34" charset="0"/>
              </a:rPr>
              <a:t>Q:  Do companies disclose the steps they take to identify and avoid inducing seismic activity that can be felt on the earth’s surface</a:t>
            </a:r>
          </a:p>
          <a:p>
            <a:pPr marL="0" indent="0">
              <a:buFont typeface="Arial" panose="020B0604020202020204" pitchFamily="34" charset="0"/>
              <a:buNone/>
            </a:pPr>
            <a:endParaRPr lang="en-US" sz="2200" b="1" dirty="0">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US" sz="2200" b="1" dirty="0">
                <a:latin typeface="Calibri" panose="020F0502020204030204" pitchFamily="34" charset="0"/>
                <a:cs typeface="Calibri" panose="020F0502020204030204" pitchFamily="34" charset="0"/>
              </a:rPr>
              <a:t>  Why does it matter?</a:t>
            </a:r>
          </a:p>
          <a:p>
            <a:pPr marL="457200" indent="-347472">
              <a:lnSpc>
                <a:spcPct val="100000"/>
              </a:lnSpc>
              <a:spcBef>
                <a:spcPts val="0"/>
              </a:spcBef>
            </a:pPr>
            <a:r>
              <a:rPr lang="en-US" sz="2200" dirty="0">
                <a:latin typeface="Calibri" panose="020F0502020204030204" pitchFamily="34" charset="0"/>
                <a:cs typeface="Calibri" panose="020F0502020204030204" pitchFamily="34" charset="0"/>
              </a:rPr>
              <a:t>As hydraulic fracturing has </a:t>
            </a:r>
          </a:p>
          <a:p>
            <a:pPr marL="457200" indent="-347472">
              <a:lnSpc>
                <a:spcPct val="100000"/>
              </a:lnSpc>
              <a:spcBef>
                <a:spcPts val="0"/>
              </a:spcBef>
              <a:buNone/>
            </a:pPr>
            <a:r>
              <a:rPr lang="en-US" sz="2200" dirty="0">
                <a:latin typeface="Calibri" panose="020F0502020204030204" pitchFamily="34" charset="0"/>
                <a:cs typeface="Calibri" panose="020F0502020204030204" pitchFamily="34" charset="0"/>
              </a:rPr>
              <a:t>increased, so have earthquakes,</a:t>
            </a:r>
          </a:p>
          <a:p>
            <a:pPr marL="457200" indent="-347472">
              <a:lnSpc>
                <a:spcPct val="100000"/>
              </a:lnSpc>
              <a:spcBef>
                <a:spcPts val="0"/>
              </a:spcBef>
              <a:buNone/>
            </a:pPr>
            <a:r>
              <a:rPr lang="en-US" sz="2200" dirty="0">
                <a:latin typeface="Calibri" panose="020F0502020204030204" pitchFamily="34" charset="0"/>
                <a:cs typeface="Calibri" panose="020F0502020204030204" pitchFamily="34" charset="0"/>
              </a:rPr>
              <a:t>primarily from deep well injection</a:t>
            </a:r>
          </a:p>
          <a:p>
            <a:pPr marL="457200" indent="-347472">
              <a:lnSpc>
                <a:spcPct val="100000"/>
              </a:lnSpc>
              <a:spcBef>
                <a:spcPts val="0"/>
              </a:spcBef>
              <a:buNone/>
            </a:pPr>
            <a:endParaRPr lang="en-US" sz="2200"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sz="400" dirty="0">
              <a:latin typeface="Calibri" panose="020F0502020204030204" pitchFamily="34" charset="0"/>
              <a:cs typeface="Calibri" panose="020F0502020204030204" pitchFamily="34" charset="0"/>
            </a:endParaRPr>
          </a:p>
          <a:p>
            <a:pPr marL="457200" indent="-347472">
              <a:lnSpc>
                <a:spcPct val="100000"/>
              </a:lnSpc>
              <a:spcBef>
                <a:spcPts val="0"/>
              </a:spcBef>
            </a:pPr>
            <a:r>
              <a:rPr lang="en-US" sz="2200" dirty="0">
                <a:latin typeface="Calibri" panose="020F0502020204030204" pitchFamily="34" charset="0"/>
                <a:cs typeface="Calibri" panose="020F0502020204030204" pitchFamily="34" charset="0"/>
              </a:rPr>
              <a:t>Oklahoma earthquakes: </a:t>
            </a:r>
          </a:p>
          <a:p>
            <a:pPr marL="109728" indent="0">
              <a:lnSpc>
                <a:spcPct val="100000"/>
              </a:lnSpc>
              <a:spcBef>
                <a:spcPts val="0"/>
              </a:spcBef>
              <a:buNone/>
            </a:pPr>
            <a:r>
              <a:rPr lang="en-US" sz="2200" dirty="0">
                <a:latin typeface="Calibri" panose="020F0502020204030204" pitchFamily="34" charset="0"/>
                <a:cs typeface="Calibri" panose="020F0502020204030204" pitchFamily="34" charset="0"/>
              </a:rPr>
              <a:t>2008 - 2 magnitude 3.0 or &gt; quakes;</a:t>
            </a:r>
          </a:p>
          <a:p>
            <a:pPr marL="109728" indent="0">
              <a:lnSpc>
                <a:spcPct val="100000"/>
              </a:lnSpc>
              <a:spcBef>
                <a:spcPts val="0"/>
              </a:spcBef>
              <a:buNone/>
            </a:pPr>
            <a:r>
              <a:rPr lang="en-US" sz="2200" dirty="0">
                <a:latin typeface="Calibri" panose="020F0502020204030204" pitchFamily="34" charset="0"/>
                <a:cs typeface="Calibri" panose="020F0502020204030204" pitchFamily="34" charset="0"/>
              </a:rPr>
              <a:t>2015, 903 magnitude 3.0 or &gt; quakes</a:t>
            </a:r>
          </a:p>
          <a:p>
            <a:pPr marL="0" indent="0">
              <a:lnSpc>
                <a:spcPct val="100000"/>
              </a:lnSpc>
              <a:spcBef>
                <a:spcPts val="0"/>
              </a:spcBef>
              <a:buNone/>
            </a:pPr>
            <a:endParaRPr lang="en-US" sz="2000" b="1" dirty="0"/>
          </a:p>
          <a:p>
            <a:pPr marL="0" indent="0">
              <a:buFont typeface="Arial" panose="020B0604020202020204" pitchFamily="34" charset="0"/>
              <a:buNone/>
            </a:pPr>
            <a:endParaRPr lang="en-US" sz="2200" b="1" dirty="0"/>
          </a:p>
          <a:p>
            <a:pPr marL="0" indent="0">
              <a:buFont typeface="Arial" panose="020B0604020202020204" pitchFamily="34" charset="0"/>
              <a:buNone/>
            </a:pPr>
            <a:endParaRPr lang="en-US" sz="22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192594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47694"/>
            <a:ext cx="7886700" cy="4351338"/>
          </a:xfrm>
        </p:spPr>
        <p:txBody>
          <a:bodyPr>
            <a:normAutofit/>
          </a:bodyPr>
          <a:lstStyle/>
          <a:p>
            <a:pPr marL="0" indent="0">
              <a:buNone/>
            </a:pPr>
            <a:endParaRPr lang="en-US" sz="2200"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628650" y="384419"/>
            <a:ext cx="7886700" cy="829239"/>
          </a:xfrm>
          <a:prstGeom prst="rect">
            <a:avLst/>
          </a:prstGeom>
          <a:noFill/>
          <a:ln w="12700">
            <a:noFill/>
            <a:miter lim="800000"/>
            <a:headEnd/>
            <a:tailEnd/>
          </a:ln>
        </p:spPr>
      </p:pic>
      <p:sp>
        <p:nvSpPr>
          <p:cNvPr id="7" name="TextBox 6"/>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Minimizing Induced Seismicity </a:t>
            </a:r>
          </a:p>
        </p:txBody>
      </p:sp>
      <p:sp>
        <p:nvSpPr>
          <p:cNvPr id="8" name="TextBox 7">
            <a:extLst>
              <a:ext uri="{FF2B5EF4-FFF2-40B4-BE49-F238E27FC236}">
                <a16:creationId xmlns:a16="http://schemas.microsoft.com/office/drawing/2014/main" id="{424A60AE-9237-4B96-9182-DA0C7608D9A2}"/>
              </a:ext>
            </a:extLst>
          </p:cNvPr>
          <p:cNvSpPr txBox="1"/>
          <p:nvPr/>
        </p:nvSpPr>
        <p:spPr>
          <a:xfrm>
            <a:off x="628650" y="4144735"/>
            <a:ext cx="7935817" cy="1323439"/>
          </a:xfrm>
          <a:prstGeom prst="rect">
            <a:avLst/>
          </a:prstGeom>
          <a:noFill/>
        </p:spPr>
        <p:txBody>
          <a:bodyPr wrap="square" rtlCol="0">
            <a:spAutoFit/>
          </a:bodyPr>
          <a:lstStyle/>
          <a:p>
            <a:pPr>
              <a:spcBef>
                <a:spcPts val="0"/>
              </a:spcBef>
            </a:pPr>
            <a:r>
              <a:rPr lang="en-US" sz="2000" b="1" dirty="0">
                <a:latin typeface="Calibri" panose="020F0502020204030204" pitchFamily="34" charset="0"/>
                <a:cs typeface="Calibri" panose="020F0502020204030204" pitchFamily="34" charset="0"/>
              </a:rPr>
              <a:t>Disclosure: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14 companies disclosed seismicity management measures, including from disposal of waste water in injection and risks from drilling and completing new production wells.</a:t>
            </a:r>
          </a:p>
        </p:txBody>
      </p:sp>
      <p:sp>
        <p:nvSpPr>
          <p:cNvPr id="9" name="Content Placeholder 2"/>
          <p:cNvSpPr txBox="1">
            <a:spLocks/>
          </p:cNvSpPr>
          <p:nvPr/>
        </p:nvSpPr>
        <p:spPr>
          <a:xfrm>
            <a:off x="628650" y="1753246"/>
            <a:ext cx="8139570" cy="3057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b="1" dirty="0">
                <a:latin typeface="Calibri" panose="020F0502020204030204" pitchFamily="34" charset="0"/>
                <a:cs typeface="Calibri" panose="020F0502020204030204" pitchFamily="34" charset="0"/>
              </a:rPr>
              <a:t>Notable Practices:</a:t>
            </a:r>
          </a:p>
          <a:p>
            <a:pPr>
              <a:lnSpc>
                <a:spcPct val="100000"/>
              </a:lnSpc>
              <a:spcBef>
                <a:spcPts val="0"/>
              </a:spcBef>
            </a:pPr>
            <a:endParaRPr lang="en-US" sz="500" b="1" dirty="0">
              <a:latin typeface="Calibri" panose="020F0502020204030204" pitchFamily="34" charset="0"/>
              <a:cs typeface="Calibri" panose="020F0502020204030204" pitchFamily="34" charset="0"/>
            </a:endParaRPr>
          </a:p>
          <a:p>
            <a:pPr>
              <a:lnSpc>
                <a:spcPct val="100000"/>
              </a:lnSpc>
              <a:spcBef>
                <a:spcPts val="0"/>
              </a:spcBef>
            </a:pPr>
            <a:r>
              <a:rPr lang="en-US" sz="2000" dirty="0">
                <a:latin typeface="Calibri" panose="020F0502020204030204" pitchFamily="34" charset="0"/>
                <a:cs typeface="Calibri" panose="020F0502020204030204" pitchFamily="34" charset="0"/>
              </a:rPr>
              <a:t>Companies avoid siting disposal wells in seismically sensitive areas</a:t>
            </a:r>
          </a:p>
          <a:p>
            <a:pPr marL="0" indent="0">
              <a:lnSpc>
                <a:spcPct val="100000"/>
              </a:lnSpc>
              <a:spcBef>
                <a:spcPts val="0"/>
              </a:spcBef>
              <a:buNone/>
            </a:pPr>
            <a:endParaRPr lang="en-US" sz="500" dirty="0"/>
          </a:p>
          <a:p>
            <a:pPr>
              <a:lnSpc>
                <a:spcPct val="100000"/>
              </a:lnSpc>
              <a:spcBef>
                <a:spcPts val="0"/>
              </a:spcBef>
            </a:pPr>
            <a:r>
              <a:rPr lang="en-US" sz="2000" dirty="0">
                <a:latin typeface="Calibri" panose="020F0502020204030204" pitchFamily="34" charset="0"/>
                <a:cs typeface="Calibri" panose="020F0502020204030204" pitchFamily="34" charset="0"/>
              </a:rPr>
              <a:t>Companies deploy an extensive array of seismicity monitors and implement contingency plans where seismic activity indicated</a:t>
            </a:r>
          </a:p>
          <a:p>
            <a:pPr marL="0" indent="0">
              <a:lnSpc>
                <a:spcPct val="100000"/>
              </a:lnSpc>
              <a:spcBef>
                <a:spcPts val="0"/>
              </a:spcBef>
              <a:buNone/>
            </a:pPr>
            <a:endParaRPr lang="en-US" sz="500" dirty="0">
              <a:latin typeface="Calibri" panose="020F0502020204030204" pitchFamily="34" charset="0"/>
              <a:cs typeface="Calibri" panose="020F0502020204030204" pitchFamily="34" charset="0"/>
            </a:endParaRPr>
          </a:p>
          <a:p>
            <a:pPr>
              <a:lnSpc>
                <a:spcPct val="100000"/>
              </a:lnSpc>
              <a:spcBef>
                <a:spcPts val="0"/>
              </a:spcBef>
            </a:pPr>
            <a:r>
              <a:rPr lang="en-US" sz="2000" dirty="0">
                <a:latin typeface="Calibri" panose="020F0502020204030204" pitchFamily="34" charset="0"/>
                <a:cs typeface="Calibri" panose="020F0502020204030204" pitchFamily="34" charset="0"/>
              </a:rPr>
              <a:t>Companies monitor 3</a:t>
            </a:r>
            <a:r>
              <a:rPr lang="en-US" sz="2000" baseline="30000" dirty="0">
                <a:latin typeface="Calibri" panose="020F0502020204030204" pitchFamily="34" charset="0"/>
                <a:cs typeface="Calibri" panose="020F0502020204030204" pitchFamily="34" charset="0"/>
              </a:rPr>
              <a:t>rd</a:t>
            </a:r>
            <a:r>
              <a:rPr lang="en-US" sz="2000" dirty="0">
                <a:latin typeface="Calibri" panose="020F0502020204030204" pitchFamily="34" charset="0"/>
                <a:cs typeface="Calibri" panose="020F0502020204030204" pitchFamily="34" charset="0"/>
              </a:rPr>
              <a:t> party waste contractors to ensure safe </a:t>
            </a:r>
          </a:p>
          <a:p>
            <a:pPr marL="0" indent="0">
              <a:lnSpc>
                <a:spcPct val="100000"/>
              </a:lnSpc>
              <a:spcBef>
                <a:spcPts val="0"/>
              </a:spcBef>
              <a:buNone/>
            </a:pPr>
            <a:r>
              <a:rPr lang="en-US" sz="2000" dirty="0">
                <a:latin typeface="Calibri" panose="020F0502020204030204" pitchFamily="34" charset="0"/>
                <a:cs typeface="Calibri" panose="020F0502020204030204" pitchFamily="34" charset="0"/>
              </a:rPr>
              <a:t>    wastewater handling</a:t>
            </a:r>
          </a:p>
          <a:p>
            <a:pPr marL="0" indent="0">
              <a:lnSpc>
                <a:spcPct val="100000"/>
              </a:lnSpc>
              <a:spcBef>
                <a:spcPts val="0"/>
              </a:spcBef>
              <a:buNone/>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848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4"/>
          <p:cNvPicPr preferRelativeResize="0"/>
          <p:nvPr/>
        </p:nvPicPr>
        <p:blipFill rotWithShape="1">
          <a:blip r:embed="rId3">
            <a:alphaModFix/>
          </a:blip>
          <a:srcRect/>
          <a:stretch/>
        </p:blipFill>
        <p:spPr>
          <a:xfrm>
            <a:off x="628650" y="384419"/>
            <a:ext cx="7886700" cy="873930"/>
          </a:xfrm>
          <a:prstGeom prst="rect">
            <a:avLst/>
          </a:prstGeom>
          <a:noFill/>
          <a:ln>
            <a:noFill/>
          </a:ln>
        </p:spPr>
      </p:pic>
      <p:sp>
        <p:nvSpPr>
          <p:cNvPr id="100" name="Google Shape;100;p14"/>
          <p:cNvSpPr txBox="1"/>
          <p:nvPr/>
        </p:nvSpPr>
        <p:spPr>
          <a:xfrm>
            <a:off x="805344" y="558941"/>
            <a:ext cx="492671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Featured Speakers</a:t>
            </a:r>
            <a:endParaRPr sz="3200" dirty="0">
              <a:solidFill>
                <a:schemeClr val="lt1"/>
              </a:solidFill>
              <a:latin typeface="Calibri"/>
              <a:ea typeface="Calibri"/>
              <a:cs typeface="Calibri"/>
              <a:sym typeface="Calibri"/>
            </a:endParaRPr>
          </a:p>
        </p:txBody>
      </p:sp>
      <p:sp>
        <p:nvSpPr>
          <p:cNvPr id="101" name="Google Shape;101;p14"/>
          <p:cNvSpPr txBox="1"/>
          <p:nvPr/>
        </p:nvSpPr>
        <p:spPr>
          <a:xfrm>
            <a:off x="6562470" y="3849952"/>
            <a:ext cx="2045901" cy="15616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Richard Liroff</a:t>
            </a:r>
            <a:r>
              <a:rPr lang="en-US" sz="1800">
                <a:solidFill>
                  <a:schemeClr val="dk1"/>
                </a:solidFill>
                <a:latin typeface="Calibri"/>
                <a:ea typeface="Calibri"/>
                <a:cs typeface="Calibri"/>
                <a:sym typeface="Calibri"/>
              </a:rPr>
              <a:t> Senior Advisor</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102" name="Google Shape;102;p14"/>
          <p:cNvSpPr/>
          <p:nvPr/>
        </p:nvSpPr>
        <p:spPr>
          <a:xfrm>
            <a:off x="4609592" y="2013180"/>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4"/>
          <p:cNvSpPr/>
          <p:nvPr/>
        </p:nvSpPr>
        <p:spPr>
          <a:xfrm>
            <a:off x="6655493" y="2013180"/>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14"/>
          <p:cNvSpPr/>
          <p:nvPr/>
        </p:nvSpPr>
        <p:spPr>
          <a:xfrm>
            <a:off x="2619121" y="2013180"/>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14"/>
          <p:cNvSpPr/>
          <p:nvPr/>
        </p:nvSpPr>
        <p:spPr>
          <a:xfrm>
            <a:off x="628650" y="2013180"/>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14"/>
          <p:cNvSpPr/>
          <p:nvPr/>
        </p:nvSpPr>
        <p:spPr>
          <a:xfrm>
            <a:off x="3826443" y="6324331"/>
            <a:ext cx="149111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April 25, 2019</a:t>
            </a:r>
            <a:endParaRPr/>
          </a:p>
        </p:txBody>
      </p:sp>
      <p:sp>
        <p:nvSpPr>
          <p:cNvPr id="107" name="Google Shape;107;p14"/>
          <p:cNvSpPr/>
          <p:nvPr/>
        </p:nvSpPr>
        <p:spPr>
          <a:xfrm>
            <a:off x="695801" y="3853651"/>
            <a:ext cx="177619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Danielle </a:t>
            </a:r>
            <a:r>
              <a:rPr lang="en-US" sz="1800" b="1" dirty="0" err="1">
                <a:solidFill>
                  <a:schemeClr val="dk1"/>
                </a:solidFill>
                <a:latin typeface="Calibri"/>
                <a:ea typeface="Calibri"/>
                <a:cs typeface="Calibri"/>
                <a:sym typeface="Calibri"/>
              </a:rPr>
              <a:t>Fugere</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dirty="0">
                <a:solidFill>
                  <a:schemeClr val="dk1"/>
                </a:solidFill>
                <a:latin typeface="Calibri"/>
                <a:ea typeface="Calibri"/>
                <a:cs typeface="Calibri"/>
                <a:sym typeface="Calibri"/>
              </a:rPr>
              <a:t>As You Sow</a:t>
            </a:r>
            <a:endParaRPr sz="1800" dirty="0">
              <a:solidFill>
                <a:schemeClr val="dk1"/>
              </a:solidFill>
              <a:latin typeface="Calibri"/>
              <a:ea typeface="Calibri"/>
              <a:cs typeface="Calibri"/>
              <a:sym typeface="Calibri"/>
            </a:endParaRPr>
          </a:p>
        </p:txBody>
      </p:sp>
      <p:sp>
        <p:nvSpPr>
          <p:cNvPr id="108" name="Google Shape;108;p14"/>
          <p:cNvSpPr/>
          <p:nvPr/>
        </p:nvSpPr>
        <p:spPr>
          <a:xfrm>
            <a:off x="2741951" y="3899818"/>
            <a:ext cx="45720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Steven Heim</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Boston Common </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Asset Management, </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LLC</a:t>
            </a:r>
            <a:endParaRPr sz="1800" i="1">
              <a:solidFill>
                <a:schemeClr val="dk1"/>
              </a:solidFill>
              <a:latin typeface="Calibri"/>
              <a:ea typeface="Calibri"/>
              <a:cs typeface="Calibri"/>
              <a:sym typeface="Calibri"/>
            </a:endParaRPr>
          </a:p>
        </p:txBody>
      </p:sp>
      <p:sp>
        <p:nvSpPr>
          <p:cNvPr id="109" name="Google Shape;109;p14"/>
          <p:cNvSpPr/>
          <p:nvPr/>
        </p:nvSpPr>
        <p:spPr>
          <a:xfrm>
            <a:off x="4893098" y="3938877"/>
            <a:ext cx="1513556"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Lila Holzman</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As You Sow</a:t>
            </a:r>
            <a:endParaRPr/>
          </a:p>
        </p:txBody>
      </p:sp>
      <p:pic>
        <p:nvPicPr>
          <p:cNvPr id="110" name="Google Shape;110;p14"/>
          <p:cNvPicPr preferRelativeResize="0"/>
          <p:nvPr/>
        </p:nvPicPr>
        <p:blipFill>
          <a:blip r:embed="rId4">
            <a:alphaModFix/>
          </a:blip>
          <a:stretch>
            <a:fillRect/>
          </a:stretch>
        </p:blipFill>
        <p:spPr>
          <a:xfrm>
            <a:off x="628650" y="2014650"/>
            <a:ext cx="1859849" cy="1859849"/>
          </a:xfrm>
          <a:prstGeom prst="rect">
            <a:avLst/>
          </a:prstGeom>
          <a:noFill/>
          <a:ln>
            <a:noFill/>
          </a:ln>
        </p:spPr>
      </p:pic>
      <p:pic>
        <p:nvPicPr>
          <p:cNvPr id="111" name="Google Shape;111;p14"/>
          <p:cNvPicPr preferRelativeResize="0"/>
          <p:nvPr/>
        </p:nvPicPr>
        <p:blipFill>
          <a:blip r:embed="rId5">
            <a:alphaModFix/>
          </a:blip>
          <a:stretch>
            <a:fillRect/>
          </a:stretch>
        </p:blipFill>
        <p:spPr>
          <a:xfrm>
            <a:off x="4609600" y="2014650"/>
            <a:ext cx="1859849" cy="1859849"/>
          </a:xfrm>
          <a:prstGeom prst="rect">
            <a:avLst/>
          </a:prstGeom>
          <a:noFill/>
          <a:ln>
            <a:noFill/>
          </a:ln>
        </p:spPr>
      </p:pic>
      <p:pic>
        <p:nvPicPr>
          <p:cNvPr id="112" name="Google Shape;112;p14"/>
          <p:cNvPicPr preferRelativeResize="0"/>
          <p:nvPr/>
        </p:nvPicPr>
        <p:blipFill>
          <a:blip r:embed="rId6">
            <a:alphaModFix/>
          </a:blip>
          <a:stretch>
            <a:fillRect/>
          </a:stretch>
        </p:blipFill>
        <p:spPr>
          <a:xfrm>
            <a:off x="2619125" y="2014650"/>
            <a:ext cx="1859849" cy="1859849"/>
          </a:xfrm>
          <a:prstGeom prst="rect">
            <a:avLst/>
          </a:prstGeom>
          <a:noFill/>
          <a:ln>
            <a:noFill/>
          </a:ln>
        </p:spPr>
      </p:pic>
      <p:pic>
        <p:nvPicPr>
          <p:cNvPr id="113" name="Google Shape;113;p14"/>
          <p:cNvPicPr preferRelativeResize="0"/>
          <p:nvPr/>
        </p:nvPicPr>
        <p:blipFill>
          <a:blip r:embed="rId7">
            <a:alphaModFix/>
          </a:blip>
          <a:stretch>
            <a:fillRect/>
          </a:stretch>
        </p:blipFill>
        <p:spPr>
          <a:xfrm>
            <a:off x="6662825" y="2014650"/>
            <a:ext cx="1859849" cy="18598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7"/>
          <p:cNvPicPr preferRelativeResize="0"/>
          <p:nvPr/>
        </p:nvPicPr>
        <p:blipFill rotWithShape="1">
          <a:blip r:embed="rId3">
            <a:alphaModFix/>
          </a:blip>
          <a:srcRect/>
          <a:stretch/>
        </p:blipFill>
        <p:spPr>
          <a:xfrm>
            <a:off x="628650" y="384419"/>
            <a:ext cx="7886700" cy="873930"/>
          </a:xfrm>
          <a:prstGeom prst="rect">
            <a:avLst/>
          </a:prstGeom>
          <a:noFill/>
          <a:ln>
            <a:noFill/>
          </a:ln>
        </p:spPr>
      </p:pic>
      <p:sp>
        <p:nvSpPr>
          <p:cNvPr id="238" name="Google Shape;238;p27"/>
          <p:cNvSpPr txBox="1"/>
          <p:nvPr/>
        </p:nvSpPr>
        <p:spPr>
          <a:xfrm>
            <a:off x="1510447" y="4246502"/>
            <a:ext cx="3344582"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Steven Heim</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Boston Common </a:t>
            </a:r>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Asset Management, LLC</a:t>
            </a:r>
            <a:endParaRPr sz="1800" i="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100"/>
              <a:buFont typeface="Calibri"/>
              <a:buNone/>
            </a:pPr>
            <a:endParaRPr sz="1100" b="1" i="1">
              <a:solidFill>
                <a:schemeClr val="dk1"/>
              </a:solidFill>
              <a:latin typeface="Calibri"/>
              <a:ea typeface="Calibri"/>
              <a:cs typeface="Calibri"/>
              <a:sym typeface="Calibri"/>
            </a:endParaRPr>
          </a:p>
        </p:txBody>
      </p:sp>
      <p:pic>
        <p:nvPicPr>
          <p:cNvPr id="239" name="Google Shape;239;p27"/>
          <p:cNvPicPr preferRelativeResize="0"/>
          <p:nvPr/>
        </p:nvPicPr>
        <p:blipFill rotWithShape="1">
          <a:blip r:embed="rId4">
            <a:alphaModFix/>
          </a:blip>
          <a:srcRect l="32444" t="28364" r="43474" b="15959"/>
          <a:stretch/>
        </p:blipFill>
        <p:spPr>
          <a:xfrm>
            <a:off x="5388229" y="1947865"/>
            <a:ext cx="3017172" cy="3923730"/>
          </a:xfrm>
          <a:prstGeom prst="rect">
            <a:avLst/>
          </a:prstGeom>
          <a:noFill/>
          <a:ln w="9525" cap="flat" cmpd="sng">
            <a:solidFill>
              <a:schemeClr val="dk1"/>
            </a:solidFill>
            <a:prstDash val="solid"/>
            <a:round/>
            <a:headEnd type="none" w="sm" len="sm"/>
            <a:tailEnd type="none" w="sm" len="sm"/>
          </a:ln>
        </p:spPr>
      </p:pic>
      <p:sp>
        <p:nvSpPr>
          <p:cNvPr id="240" name="Google Shape;240;p27"/>
          <p:cNvSpPr/>
          <p:nvPr/>
        </p:nvSpPr>
        <p:spPr>
          <a:xfrm>
            <a:off x="1510447" y="2328865"/>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1" name="Google Shape;241;p27"/>
          <p:cNvPicPr preferRelativeResize="0"/>
          <p:nvPr/>
        </p:nvPicPr>
        <p:blipFill>
          <a:blip r:embed="rId5">
            <a:alphaModFix/>
          </a:blip>
          <a:stretch>
            <a:fillRect/>
          </a:stretch>
        </p:blipFill>
        <p:spPr>
          <a:xfrm>
            <a:off x="1510450" y="2330337"/>
            <a:ext cx="1859849" cy="18598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628650" y="384419"/>
            <a:ext cx="7886700" cy="857152"/>
          </a:xfrm>
          <a:prstGeom prst="rect">
            <a:avLst/>
          </a:prstGeom>
          <a:noFill/>
          <a:ln w="12700">
            <a:noFill/>
            <a:miter lim="800000"/>
            <a:headEnd/>
            <a:tailEnd/>
          </a:ln>
        </p:spPr>
      </p:pic>
      <p:sp>
        <p:nvSpPr>
          <p:cNvPr id="7" name="TextBox 6"/>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Reducing Chemical Hazards</a:t>
            </a:r>
          </a:p>
        </p:txBody>
      </p:sp>
      <p:sp>
        <p:nvSpPr>
          <p:cNvPr id="2" name="Rectangle 1">
            <a:extLst>
              <a:ext uri="{FF2B5EF4-FFF2-40B4-BE49-F238E27FC236}">
                <a16:creationId xmlns:a16="http://schemas.microsoft.com/office/drawing/2014/main" id="{36C3DB26-1088-480D-84BE-A8ED497C20FC}"/>
              </a:ext>
            </a:extLst>
          </p:cNvPr>
          <p:cNvSpPr/>
          <p:nvPr/>
        </p:nvSpPr>
        <p:spPr>
          <a:xfrm>
            <a:off x="518631" y="4216407"/>
            <a:ext cx="5092117" cy="646331"/>
          </a:xfrm>
          <a:prstGeom prst="rect">
            <a:avLst/>
          </a:prstGeom>
        </p:spPr>
        <p:txBody>
          <a:bodyPr wrap="square">
            <a:spAutoFit/>
          </a:bodyPr>
          <a:lstStyle/>
          <a:p>
            <a:pPr marL="285750" indent="-285750">
              <a:spcBef>
                <a:spcPts val="0"/>
              </a:spcBef>
              <a:buFont typeface="Arial" panose="020B0604020202020204" pitchFamily="34" charset="0"/>
              <a:buChar char="•"/>
            </a:pPr>
            <a:endParaRPr lang="en-US" dirty="0"/>
          </a:p>
          <a:p>
            <a:endParaRPr lang="en-US" dirty="0"/>
          </a:p>
        </p:txBody>
      </p:sp>
      <p:sp>
        <p:nvSpPr>
          <p:cNvPr id="8" name="Content Placeholder 2"/>
          <p:cNvSpPr txBox="1">
            <a:spLocks/>
          </p:cNvSpPr>
          <p:nvPr/>
        </p:nvSpPr>
        <p:spPr>
          <a:xfrm>
            <a:off x="579337" y="1824019"/>
            <a:ext cx="7936013" cy="40396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457200">
              <a:lnSpc>
                <a:spcPct val="100000"/>
              </a:lnSpc>
              <a:spcBef>
                <a:spcPts val="0"/>
              </a:spcBef>
              <a:buNone/>
            </a:pPr>
            <a:r>
              <a:rPr lang="en-US" sz="2000" b="1" dirty="0"/>
              <a:t>Q: Does the company report quantitatively on toxic chemical use           reduction, including indicating a baseline year?</a:t>
            </a:r>
          </a:p>
          <a:p>
            <a:pPr marL="0" indent="0">
              <a:lnSpc>
                <a:spcPct val="100000"/>
              </a:lnSpc>
              <a:spcBef>
                <a:spcPts val="0"/>
              </a:spcBef>
              <a:buNone/>
            </a:pPr>
            <a:endParaRPr lang="en-US" sz="500" b="1" dirty="0"/>
          </a:p>
          <a:p>
            <a:pPr marL="0" indent="0">
              <a:lnSpc>
                <a:spcPct val="100000"/>
              </a:lnSpc>
              <a:spcBef>
                <a:spcPts val="0"/>
              </a:spcBef>
              <a:buNone/>
            </a:pPr>
            <a:r>
              <a:rPr lang="en-US" sz="2000" b="1" dirty="0"/>
              <a:t>Q: Does the company state a practice to use dry hydraulic fracturing chemicals instead of liquid ones, and in what circumstances?</a:t>
            </a:r>
          </a:p>
          <a:p>
            <a:pPr marL="0" indent="0">
              <a:lnSpc>
                <a:spcPct val="100000"/>
              </a:lnSpc>
              <a:spcBef>
                <a:spcPts val="0"/>
              </a:spcBef>
              <a:buNone/>
            </a:pPr>
            <a:endParaRPr lang="en-US" sz="500" b="1" dirty="0"/>
          </a:p>
          <a:p>
            <a:pPr marL="0" indent="0">
              <a:lnSpc>
                <a:spcPct val="100000"/>
              </a:lnSpc>
              <a:spcBef>
                <a:spcPts val="0"/>
              </a:spcBef>
              <a:buNone/>
            </a:pPr>
            <a:r>
              <a:rPr lang="en-US" sz="2000" b="1" dirty="0"/>
              <a:t>Q: Does the company state a practice to not use benzene, toluene, ethylbenzene and xylene (BTEX) in hydraulic fracturing fluids?</a:t>
            </a:r>
          </a:p>
          <a:p>
            <a:pPr marL="0" indent="0">
              <a:lnSpc>
                <a:spcPct val="100000"/>
              </a:lnSpc>
              <a:spcBef>
                <a:spcPts val="0"/>
              </a:spcBef>
              <a:buNone/>
            </a:pPr>
            <a:endParaRPr lang="en-US" sz="500" b="1" dirty="0"/>
          </a:p>
          <a:p>
            <a:pPr marL="0" indent="0">
              <a:lnSpc>
                <a:spcPct val="100000"/>
              </a:lnSpc>
              <a:spcBef>
                <a:spcPts val="0"/>
              </a:spcBef>
              <a:buNone/>
            </a:pPr>
            <a:r>
              <a:rPr lang="en-US" sz="2000" b="1" dirty="0"/>
              <a:t>Q: If a company excludes reporting of chemicals due to claims of confidential business information (CBI), does the company clearly state on its website that FracFocus and/or its reporting may exclude chemicals protected by claims of CBI?</a:t>
            </a:r>
          </a:p>
          <a:p>
            <a:pPr marL="0" indent="0">
              <a:lnSpc>
                <a:spcPct val="100000"/>
              </a:lnSpc>
              <a:spcBef>
                <a:spcPts val="0"/>
              </a:spcBef>
              <a:buNone/>
            </a:pPr>
            <a:endParaRPr lang="en-US" sz="500" b="1" dirty="0"/>
          </a:p>
          <a:p>
            <a:pPr marL="0" indent="0">
              <a:lnSpc>
                <a:spcPct val="100000"/>
              </a:lnSpc>
              <a:spcBef>
                <a:spcPts val="0"/>
              </a:spcBef>
              <a:buNone/>
            </a:pPr>
            <a:r>
              <a:rPr lang="en-US" sz="2000" b="1" dirty="0"/>
              <a:t>Q: Does the company state measures it and/or its third-party contractors take to reduce CBI claims for chemicals used in its hydraulic fracturing operations? </a:t>
            </a:r>
            <a:endParaRPr lang="en-US" sz="2000" dirty="0"/>
          </a:p>
          <a:p>
            <a:pPr marL="0" indent="0">
              <a:lnSpc>
                <a:spcPct val="100000"/>
              </a:lnSpc>
              <a:spcBef>
                <a:spcPts val="0"/>
              </a:spcBef>
              <a:buFont typeface="Arial"/>
              <a:buNone/>
            </a:pPr>
            <a:endParaRPr lang="en-US" sz="2000" dirty="0">
              <a:solidFill>
                <a:srgbClr val="FF0000"/>
              </a:solidFill>
            </a:endParaRPr>
          </a:p>
          <a:p>
            <a:pPr marL="0" indent="0">
              <a:buFont typeface="Arial"/>
              <a:buNone/>
            </a:pPr>
            <a:endParaRPr lang="en-US" sz="2000" dirty="0"/>
          </a:p>
          <a:p>
            <a:pPr marL="0" indent="0">
              <a:buFont typeface="Arial"/>
              <a:buNone/>
            </a:pPr>
            <a:endParaRPr lang="en-US" sz="2000" dirty="0"/>
          </a:p>
        </p:txBody>
      </p:sp>
    </p:spTree>
    <p:extLst>
      <p:ext uri="{BB962C8B-B14F-4D97-AF65-F5344CB8AC3E}">
        <p14:creationId xmlns:p14="http://schemas.microsoft.com/office/powerpoint/2010/main" val="3481989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562" y="1619392"/>
            <a:ext cx="8139570" cy="3018718"/>
          </a:xfrm>
        </p:spPr>
        <p:txBody>
          <a:bodyPr>
            <a:normAutofit/>
          </a:bodyPr>
          <a:lstStyle/>
          <a:p>
            <a:pPr marL="0" indent="0">
              <a:lnSpc>
                <a:spcPct val="100000"/>
              </a:lnSpc>
              <a:spcBef>
                <a:spcPts val="0"/>
              </a:spcBef>
              <a:buNone/>
            </a:pPr>
            <a:r>
              <a:rPr lang="en-US" sz="2000" b="1" dirty="0"/>
              <a:t>Why It Matters:</a:t>
            </a:r>
          </a:p>
          <a:p>
            <a:pPr>
              <a:lnSpc>
                <a:spcPct val="100000"/>
              </a:lnSpc>
              <a:spcBef>
                <a:spcPts val="0"/>
              </a:spcBef>
            </a:pPr>
            <a:r>
              <a:rPr lang="en-US" sz="2000" dirty="0"/>
              <a:t>Chemicals use is a key concern due to potential water risks, but few report on progress in reducing toxicity</a:t>
            </a:r>
          </a:p>
          <a:p>
            <a:pPr>
              <a:lnSpc>
                <a:spcPct val="100000"/>
              </a:lnSpc>
              <a:spcBef>
                <a:spcPts val="0"/>
              </a:spcBef>
            </a:pPr>
            <a:r>
              <a:rPr lang="en-US" sz="2000" dirty="0"/>
              <a:t>Transporting dry chemicals to well sites reduces risks from surface spills of liquid chemicals</a:t>
            </a:r>
          </a:p>
          <a:p>
            <a:pPr>
              <a:lnSpc>
                <a:spcPct val="100000"/>
              </a:lnSpc>
              <a:spcBef>
                <a:spcPts val="0"/>
              </a:spcBef>
            </a:pPr>
            <a:r>
              <a:rPr lang="en-US" sz="2000" dirty="0"/>
              <a:t>Twenty-four states require some form of chemical disclosure, 20 of them allow or require the use of </a:t>
            </a:r>
            <a:r>
              <a:rPr lang="en-US" sz="2000" dirty="0" err="1"/>
              <a:t>FracFocus</a:t>
            </a:r>
            <a:endParaRPr lang="en-US" sz="2000" dirty="0"/>
          </a:p>
          <a:p>
            <a:pPr marL="0" indent="0">
              <a:lnSpc>
                <a:spcPct val="100000"/>
              </a:lnSpc>
              <a:spcBef>
                <a:spcPts val="0"/>
              </a:spcBef>
              <a:buNone/>
            </a:pPr>
            <a:endParaRPr lang="en-US" sz="2400" dirty="0">
              <a:solidFill>
                <a:srgbClr val="FF0000"/>
              </a:solidFill>
            </a:endParaRPr>
          </a:p>
          <a:p>
            <a:pPr marL="0" indent="0">
              <a:buNone/>
            </a:pPr>
            <a:endParaRPr lang="en-US" sz="3200"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628650" y="384419"/>
            <a:ext cx="7886700" cy="857152"/>
          </a:xfrm>
          <a:prstGeom prst="rect">
            <a:avLst/>
          </a:prstGeom>
          <a:noFill/>
          <a:ln w="12700">
            <a:noFill/>
            <a:miter lim="800000"/>
            <a:headEnd/>
            <a:tailEnd/>
          </a:ln>
        </p:spPr>
      </p:pic>
      <p:sp>
        <p:nvSpPr>
          <p:cNvPr id="7" name="TextBox 6"/>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Reducing Chemical Hazards</a:t>
            </a:r>
          </a:p>
        </p:txBody>
      </p:sp>
      <p:sp>
        <p:nvSpPr>
          <p:cNvPr id="2" name="Rectangle 1">
            <a:extLst>
              <a:ext uri="{FF2B5EF4-FFF2-40B4-BE49-F238E27FC236}">
                <a16:creationId xmlns:a16="http://schemas.microsoft.com/office/drawing/2014/main" id="{36C3DB26-1088-480D-84BE-A8ED497C20FC}"/>
              </a:ext>
            </a:extLst>
          </p:cNvPr>
          <p:cNvSpPr/>
          <p:nvPr/>
        </p:nvSpPr>
        <p:spPr>
          <a:xfrm>
            <a:off x="518631" y="4216407"/>
            <a:ext cx="5092117" cy="646331"/>
          </a:xfrm>
          <a:prstGeom prst="rect">
            <a:avLst/>
          </a:prstGeom>
        </p:spPr>
        <p:txBody>
          <a:bodyPr wrap="square">
            <a:spAutoFit/>
          </a:bodyPr>
          <a:lstStyle/>
          <a:p>
            <a:pPr marL="285750" indent="-285750">
              <a:spcBef>
                <a:spcPts val="0"/>
              </a:spcBef>
              <a:buFont typeface="Arial" panose="020B0604020202020204" pitchFamily="34" charset="0"/>
              <a:buChar char="•"/>
            </a:pPr>
            <a:endParaRPr lang="en-US" dirty="0"/>
          </a:p>
          <a:p>
            <a:endParaRPr lang="en-US" dirty="0"/>
          </a:p>
        </p:txBody>
      </p:sp>
      <p:pic>
        <p:nvPicPr>
          <p:cNvPr id="9" name="Picture 8">
            <a:extLst>
              <a:ext uri="{FF2B5EF4-FFF2-40B4-BE49-F238E27FC236}">
                <a16:creationId xmlns:a16="http://schemas.microsoft.com/office/drawing/2014/main" id="{9B612115-1ECA-4514-ADA6-6473CD1915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0594" y="4013509"/>
            <a:ext cx="3414835" cy="2351598"/>
          </a:xfrm>
          <a:prstGeom prst="rect">
            <a:avLst/>
          </a:prstGeom>
          <a:ln>
            <a:solidFill>
              <a:schemeClr val="tx1"/>
            </a:solidFill>
          </a:ln>
        </p:spPr>
      </p:pic>
    </p:spTree>
    <p:extLst>
      <p:ext uri="{BB962C8B-B14F-4D97-AF65-F5344CB8AC3E}">
        <p14:creationId xmlns:p14="http://schemas.microsoft.com/office/powerpoint/2010/main" val="210328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3283" y="1494882"/>
            <a:ext cx="8139570" cy="2197529"/>
          </a:xfrm>
        </p:spPr>
        <p:txBody>
          <a:bodyPr>
            <a:normAutofit/>
          </a:bodyPr>
          <a:lstStyle/>
          <a:p>
            <a:pPr marL="0" indent="0">
              <a:lnSpc>
                <a:spcPct val="100000"/>
              </a:lnSpc>
              <a:spcBef>
                <a:spcPts val="0"/>
              </a:spcBef>
              <a:buNone/>
            </a:pPr>
            <a:r>
              <a:rPr lang="en-US" sz="2000" b="1" dirty="0"/>
              <a:t>Notable Practices:</a:t>
            </a:r>
          </a:p>
          <a:p>
            <a:pPr>
              <a:lnSpc>
                <a:spcPct val="100000"/>
              </a:lnSpc>
              <a:spcBef>
                <a:spcPts val="0"/>
              </a:spcBef>
            </a:pPr>
            <a:r>
              <a:rPr lang="en-US" sz="2000" dirty="0"/>
              <a:t>Using own scoring system to assess environmental and health hazards from chemicals selected for drilling and completion</a:t>
            </a:r>
          </a:p>
          <a:p>
            <a:pPr>
              <a:lnSpc>
                <a:spcPct val="100000"/>
              </a:lnSpc>
              <a:spcBef>
                <a:spcPts val="0"/>
              </a:spcBef>
            </a:pPr>
            <a:r>
              <a:rPr lang="en-US" sz="2000" dirty="0"/>
              <a:t>Transporting dry or powdered chemicals to then mix at well sites, instead of transporting liquid chemicals</a:t>
            </a:r>
          </a:p>
          <a:p>
            <a:pPr>
              <a:lnSpc>
                <a:spcPct val="100000"/>
              </a:lnSpc>
              <a:spcBef>
                <a:spcPts val="0"/>
              </a:spcBef>
            </a:pPr>
            <a:endParaRPr lang="en-US" sz="2400"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628650" y="384419"/>
            <a:ext cx="7886700" cy="857152"/>
          </a:xfrm>
          <a:prstGeom prst="rect">
            <a:avLst/>
          </a:prstGeom>
          <a:noFill/>
          <a:ln w="12700">
            <a:noFill/>
            <a:miter lim="800000"/>
            <a:headEnd/>
            <a:tailEnd/>
          </a:ln>
        </p:spPr>
      </p:pic>
      <p:sp>
        <p:nvSpPr>
          <p:cNvPr id="7" name="TextBox 6"/>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Reducing Chemical Hazards</a:t>
            </a:r>
          </a:p>
        </p:txBody>
      </p:sp>
      <p:sp>
        <p:nvSpPr>
          <p:cNvPr id="2" name="Rectangle 1">
            <a:extLst>
              <a:ext uri="{FF2B5EF4-FFF2-40B4-BE49-F238E27FC236}">
                <a16:creationId xmlns:a16="http://schemas.microsoft.com/office/drawing/2014/main" id="{36C3DB26-1088-480D-84BE-A8ED497C20FC}"/>
              </a:ext>
            </a:extLst>
          </p:cNvPr>
          <p:cNvSpPr/>
          <p:nvPr/>
        </p:nvSpPr>
        <p:spPr>
          <a:xfrm>
            <a:off x="756500" y="3289887"/>
            <a:ext cx="8013135" cy="2862322"/>
          </a:xfrm>
          <a:prstGeom prst="rect">
            <a:avLst/>
          </a:prstGeom>
        </p:spPr>
        <p:txBody>
          <a:bodyPr wrap="square">
            <a:spAutoFit/>
          </a:bodyPr>
          <a:lstStyle/>
          <a:p>
            <a:pPr>
              <a:spcBef>
                <a:spcPts val="0"/>
              </a:spcBef>
            </a:pPr>
            <a:r>
              <a:rPr lang="en-US" sz="2000" b="1" dirty="0">
                <a:latin typeface="Calibri" panose="020F0502020204030204" pitchFamily="34" charset="0"/>
                <a:cs typeface="Calibri" panose="020F0502020204030204" pitchFamily="34" charset="0"/>
              </a:rPr>
              <a:t>Disclosures: </a:t>
            </a: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Three companies reported quantitatively their progress in toxicity reduction </a:t>
            </a: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Ten reported on use of dry chemicals</a:t>
            </a: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Ten disclosed their policies to eliminate BTEX</a:t>
            </a: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Seventeen disclosed that the identity of some chemicals used is not on </a:t>
            </a:r>
            <a:r>
              <a:rPr lang="en-US" sz="2000" dirty="0" err="1">
                <a:latin typeface="Calibri" panose="020F0502020204030204" pitchFamily="34" charset="0"/>
                <a:cs typeface="Calibri" panose="020F0502020204030204" pitchFamily="34" charset="0"/>
              </a:rPr>
              <a:t>FracFocus</a:t>
            </a:r>
            <a:endParaRPr lang="en-US" sz="2000" dirty="0">
              <a:latin typeface="Calibri" panose="020F0502020204030204" pitchFamily="34" charset="0"/>
              <a:cs typeface="Calibri" panose="020F0502020204030204" pitchFamily="34" charset="0"/>
            </a:endParaRP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Five detailed efforts to cut trade secrecy claims</a:t>
            </a: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03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628650" y="384419"/>
            <a:ext cx="7886700" cy="857152"/>
          </a:xfrm>
          <a:prstGeom prst="rect">
            <a:avLst/>
          </a:prstGeom>
          <a:noFill/>
          <a:ln w="12700">
            <a:noFill/>
            <a:miter lim="800000"/>
            <a:headEnd/>
            <a:tailEnd/>
          </a:ln>
        </p:spPr>
      </p:pic>
      <p:sp>
        <p:nvSpPr>
          <p:cNvPr id="2" name="Rectangle 1">
            <a:extLst>
              <a:ext uri="{FF2B5EF4-FFF2-40B4-BE49-F238E27FC236}">
                <a16:creationId xmlns:a16="http://schemas.microsoft.com/office/drawing/2014/main" id="{36C3DB26-1088-480D-84BE-A8ED497C20FC}"/>
              </a:ext>
            </a:extLst>
          </p:cNvPr>
          <p:cNvSpPr/>
          <p:nvPr/>
        </p:nvSpPr>
        <p:spPr>
          <a:xfrm>
            <a:off x="518631" y="4216407"/>
            <a:ext cx="5092117" cy="646331"/>
          </a:xfrm>
          <a:prstGeom prst="rect">
            <a:avLst/>
          </a:prstGeom>
        </p:spPr>
        <p:txBody>
          <a:bodyPr wrap="square">
            <a:spAutoFit/>
          </a:bodyPr>
          <a:lstStyle/>
          <a:p>
            <a:pPr marL="285750" indent="-285750">
              <a:spcBef>
                <a:spcPts val="0"/>
              </a:spcBef>
              <a:buFont typeface="Arial" panose="020B0604020202020204" pitchFamily="34" charset="0"/>
              <a:buChar char="•"/>
            </a:pPr>
            <a:endParaRPr lang="en-US" dirty="0"/>
          </a:p>
          <a:p>
            <a:endParaRPr lang="en-US" dirty="0"/>
          </a:p>
        </p:txBody>
      </p:sp>
      <p:sp>
        <p:nvSpPr>
          <p:cNvPr id="8" name="Content Placeholder 2"/>
          <p:cNvSpPr txBox="1">
            <a:spLocks/>
          </p:cNvSpPr>
          <p:nvPr/>
        </p:nvSpPr>
        <p:spPr>
          <a:xfrm>
            <a:off x="518631" y="1368141"/>
            <a:ext cx="7424366" cy="40396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None/>
            </a:pPr>
            <a:r>
              <a:rPr lang="en-US" sz="2000" b="1" dirty="0">
                <a:solidFill>
                  <a:schemeClr val="tx1"/>
                </a:solidFill>
              </a:rPr>
              <a:t>For each play, does company report:</a:t>
            </a:r>
          </a:p>
          <a:p>
            <a:pPr marL="0" indent="0">
              <a:lnSpc>
                <a:spcPct val="100000"/>
              </a:lnSpc>
              <a:spcBef>
                <a:spcPts val="0"/>
              </a:spcBef>
              <a:buNone/>
            </a:pPr>
            <a:endParaRPr lang="en-US" sz="2000" b="1" dirty="0">
              <a:solidFill>
                <a:schemeClr val="tx1"/>
              </a:solidFill>
            </a:endParaRPr>
          </a:p>
          <a:p>
            <a:pPr marL="0" indent="0">
              <a:lnSpc>
                <a:spcPct val="100000"/>
              </a:lnSpc>
              <a:spcBef>
                <a:spcPts val="0"/>
              </a:spcBef>
              <a:buNone/>
            </a:pPr>
            <a:r>
              <a:rPr lang="en-US" sz="2000" b="1" dirty="0">
                <a:solidFill>
                  <a:schemeClr val="tx1"/>
                </a:solidFill>
              </a:rPr>
              <a:t>Q: whether play is located in a water scarce area and criteria </a:t>
            </a:r>
          </a:p>
          <a:p>
            <a:pPr marL="0" indent="0">
              <a:lnSpc>
                <a:spcPct val="100000"/>
              </a:lnSpc>
              <a:spcBef>
                <a:spcPts val="0"/>
              </a:spcBef>
              <a:buNone/>
            </a:pPr>
            <a:r>
              <a:rPr lang="en-US" sz="2000" b="1" dirty="0">
                <a:solidFill>
                  <a:schemeClr val="tx1"/>
                </a:solidFill>
              </a:rPr>
              <a:t>     for whether an area is 'water scarce'?</a:t>
            </a:r>
          </a:p>
          <a:p>
            <a:pPr marL="0" indent="0">
              <a:lnSpc>
                <a:spcPct val="100000"/>
              </a:lnSpc>
              <a:spcBef>
                <a:spcPts val="0"/>
              </a:spcBef>
              <a:buNone/>
            </a:pPr>
            <a:endParaRPr lang="en-US" sz="500" b="1" dirty="0">
              <a:solidFill>
                <a:schemeClr val="tx1"/>
              </a:solidFill>
            </a:endParaRPr>
          </a:p>
          <a:p>
            <a:pPr marL="0" indent="0">
              <a:lnSpc>
                <a:spcPct val="100000"/>
              </a:lnSpc>
              <a:spcBef>
                <a:spcPts val="0"/>
              </a:spcBef>
              <a:buNone/>
            </a:pPr>
            <a:r>
              <a:rPr lang="en-US" sz="2000" b="1" dirty="0">
                <a:solidFill>
                  <a:schemeClr val="tx1"/>
                </a:solidFill>
              </a:rPr>
              <a:t>Q: aggregate quantity of water used for operations?</a:t>
            </a:r>
          </a:p>
          <a:p>
            <a:pPr marL="0" indent="0">
              <a:lnSpc>
                <a:spcPct val="100000"/>
              </a:lnSpc>
              <a:spcBef>
                <a:spcPts val="0"/>
              </a:spcBef>
              <a:buNone/>
            </a:pPr>
            <a:endParaRPr lang="en-US" sz="500" b="1" dirty="0">
              <a:solidFill>
                <a:schemeClr val="tx1"/>
              </a:solidFill>
            </a:endParaRPr>
          </a:p>
          <a:p>
            <a:pPr marL="228600" indent="-457200">
              <a:lnSpc>
                <a:spcPct val="100000"/>
              </a:lnSpc>
              <a:spcBef>
                <a:spcPts val="0"/>
              </a:spcBef>
              <a:buNone/>
            </a:pPr>
            <a:r>
              <a:rPr lang="en-US" sz="2000" b="1" dirty="0">
                <a:solidFill>
                  <a:schemeClr val="tx1"/>
                </a:solidFill>
              </a:rPr>
              <a:t>Q: percentage of water sourced from freshwater vs. non-freshwater                                resources?</a:t>
            </a:r>
          </a:p>
          <a:p>
            <a:pPr marL="0" indent="0">
              <a:lnSpc>
                <a:spcPct val="100000"/>
              </a:lnSpc>
              <a:spcBef>
                <a:spcPts val="0"/>
              </a:spcBef>
              <a:buNone/>
            </a:pPr>
            <a:endParaRPr lang="en-US" sz="500" b="1" dirty="0">
              <a:solidFill>
                <a:schemeClr val="tx1"/>
              </a:solidFill>
            </a:endParaRPr>
          </a:p>
          <a:p>
            <a:pPr marL="228600" indent="-457200">
              <a:lnSpc>
                <a:spcPct val="100000"/>
              </a:lnSpc>
              <a:spcBef>
                <a:spcPts val="0"/>
              </a:spcBef>
              <a:buNone/>
            </a:pPr>
            <a:r>
              <a:rPr lang="en-US" sz="2000" b="1" dirty="0">
                <a:solidFill>
                  <a:schemeClr val="tx1"/>
                </a:solidFill>
              </a:rPr>
              <a:t>Q: percentage of water sourced from specific location types (e.g.,              groundwater, surface water, municipal, water, recycled, etc.)?</a:t>
            </a:r>
          </a:p>
          <a:p>
            <a:pPr marL="0" indent="0">
              <a:lnSpc>
                <a:spcPct val="100000"/>
              </a:lnSpc>
              <a:spcBef>
                <a:spcPts val="0"/>
              </a:spcBef>
              <a:buNone/>
            </a:pPr>
            <a:endParaRPr lang="en-US" sz="500" b="1" dirty="0">
              <a:solidFill>
                <a:schemeClr val="tx1"/>
              </a:solidFill>
            </a:endParaRPr>
          </a:p>
          <a:p>
            <a:pPr marL="0" indent="0">
              <a:lnSpc>
                <a:spcPct val="100000"/>
              </a:lnSpc>
              <a:spcBef>
                <a:spcPts val="0"/>
              </a:spcBef>
              <a:buNone/>
            </a:pPr>
            <a:r>
              <a:rPr lang="en-US" sz="2000" b="1" dirty="0">
                <a:solidFill>
                  <a:schemeClr val="tx1"/>
                </a:solidFill>
              </a:rPr>
              <a:t>Q: the percentage of produced and/or </a:t>
            </a:r>
            <a:r>
              <a:rPr lang="en-US" sz="2000" b="1" dirty="0" err="1">
                <a:solidFill>
                  <a:schemeClr val="tx1"/>
                </a:solidFill>
              </a:rPr>
              <a:t>flowback</a:t>
            </a:r>
            <a:r>
              <a:rPr lang="en-US" sz="2000" b="1" dirty="0">
                <a:solidFill>
                  <a:schemeClr val="tx1"/>
                </a:solidFill>
              </a:rPr>
              <a:t> water reused?</a:t>
            </a:r>
          </a:p>
          <a:p>
            <a:pPr marL="0" indent="0">
              <a:lnSpc>
                <a:spcPct val="100000"/>
              </a:lnSpc>
              <a:spcBef>
                <a:spcPts val="0"/>
              </a:spcBef>
              <a:buNone/>
            </a:pPr>
            <a:endParaRPr lang="en-US" sz="500" b="1" dirty="0">
              <a:solidFill>
                <a:schemeClr val="tx1"/>
              </a:solidFill>
            </a:endParaRPr>
          </a:p>
          <a:p>
            <a:pPr marL="0" indent="0">
              <a:lnSpc>
                <a:spcPct val="100000"/>
              </a:lnSpc>
              <a:spcBef>
                <a:spcPts val="0"/>
              </a:spcBef>
              <a:buNone/>
            </a:pPr>
            <a:r>
              <a:rPr lang="en-US" sz="2000" b="1" dirty="0">
                <a:solidFill>
                  <a:schemeClr val="tx1"/>
                </a:solidFill>
              </a:rPr>
              <a:t>Q: practices for reducing use of fresh water in operations?</a:t>
            </a:r>
          </a:p>
          <a:p>
            <a:pPr marL="0" indent="0">
              <a:buFont typeface="Arial"/>
              <a:buNone/>
            </a:pPr>
            <a:endParaRPr lang="en-US" sz="2000" dirty="0"/>
          </a:p>
          <a:p>
            <a:pPr marL="0" indent="0">
              <a:buFont typeface="Arial"/>
              <a:buNone/>
            </a:pPr>
            <a:endParaRPr lang="en-US" sz="2000" dirty="0"/>
          </a:p>
        </p:txBody>
      </p:sp>
      <p:sp>
        <p:nvSpPr>
          <p:cNvPr id="6" name="TextBox 5"/>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Sourcing Water</a:t>
            </a:r>
          </a:p>
        </p:txBody>
      </p:sp>
    </p:spTree>
    <p:extLst>
      <p:ext uri="{BB962C8B-B14F-4D97-AF65-F5344CB8AC3E}">
        <p14:creationId xmlns:p14="http://schemas.microsoft.com/office/powerpoint/2010/main" val="1073723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758" y="1435101"/>
            <a:ext cx="7244384" cy="2301157"/>
          </a:xfrm>
        </p:spPr>
        <p:txBody>
          <a:bodyPr>
            <a:normAutofit fontScale="77500" lnSpcReduction="20000"/>
          </a:bodyPr>
          <a:lstStyle/>
          <a:p>
            <a:pPr marL="0" indent="0">
              <a:lnSpc>
                <a:spcPct val="120000"/>
              </a:lnSpc>
              <a:spcBef>
                <a:spcPts val="0"/>
              </a:spcBef>
              <a:buNone/>
            </a:pPr>
            <a:r>
              <a:rPr lang="en-US" sz="2400" b="1" dirty="0">
                <a:latin typeface="Calibri" panose="020F0502020204030204" pitchFamily="34" charset="0"/>
                <a:cs typeface="Calibri" panose="020F0502020204030204" pitchFamily="34" charset="0"/>
              </a:rPr>
              <a:t>Why It Matters:</a:t>
            </a:r>
          </a:p>
          <a:p>
            <a:pPr>
              <a:lnSpc>
                <a:spcPct val="120000"/>
              </a:lnSpc>
              <a:spcBef>
                <a:spcPts val="0"/>
              </a:spcBef>
            </a:pPr>
            <a:r>
              <a:rPr lang="en-US" sz="2400" dirty="0">
                <a:latin typeface="Calibri" panose="020F0502020204030204" pitchFamily="34" charset="0"/>
                <a:cs typeface="Calibri" panose="020F0502020204030204" pitchFamily="34" charset="0"/>
              </a:rPr>
              <a:t>Companies are using more water per well in many plays than in the past, some in arid regions</a:t>
            </a:r>
          </a:p>
          <a:p>
            <a:pPr marL="114300" indent="0">
              <a:lnSpc>
                <a:spcPct val="120000"/>
              </a:lnSpc>
              <a:spcBef>
                <a:spcPts val="0"/>
              </a:spcBef>
              <a:buNone/>
            </a:pPr>
            <a:endParaRPr lang="en-US" sz="600" dirty="0">
              <a:latin typeface="Calibri" panose="020F0502020204030204" pitchFamily="34" charset="0"/>
              <a:cs typeface="Calibri" panose="020F0502020204030204" pitchFamily="34" charset="0"/>
            </a:endParaRPr>
          </a:p>
          <a:p>
            <a:pPr>
              <a:lnSpc>
                <a:spcPct val="120000"/>
              </a:lnSpc>
              <a:spcBef>
                <a:spcPts val="0"/>
              </a:spcBef>
            </a:pPr>
            <a:r>
              <a:rPr lang="en-US" sz="2400" dirty="0">
                <a:latin typeface="Calibri" panose="020F0502020204030204" pitchFamily="34" charset="0"/>
                <a:cs typeface="Calibri" panose="020F0502020204030204" pitchFamily="34" charset="0"/>
              </a:rPr>
              <a:t>And… they are using less fresh water and more brackish or recycled water, enabled by new fracturing chemicals </a:t>
            </a:r>
          </a:p>
          <a:p>
            <a:pPr marL="114300" indent="0">
              <a:lnSpc>
                <a:spcPct val="120000"/>
              </a:lnSpc>
              <a:spcBef>
                <a:spcPts val="0"/>
              </a:spcBef>
              <a:buNone/>
            </a:pPr>
            <a:endParaRPr lang="en-US" sz="600" dirty="0">
              <a:latin typeface="Calibri" panose="020F0502020204030204" pitchFamily="34" charset="0"/>
              <a:cs typeface="Calibri" panose="020F0502020204030204" pitchFamily="34" charset="0"/>
            </a:endParaRPr>
          </a:p>
          <a:p>
            <a:pPr>
              <a:lnSpc>
                <a:spcPct val="120000"/>
              </a:lnSpc>
              <a:spcBef>
                <a:spcPts val="0"/>
              </a:spcBef>
            </a:pPr>
            <a:r>
              <a:rPr lang="en-US" sz="2400" dirty="0">
                <a:latin typeface="Calibri" panose="020F0502020204030204" pitchFamily="34" charset="0"/>
                <a:cs typeface="Calibri" panose="020F0502020204030204" pitchFamily="34" charset="0"/>
              </a:rPr>
              <a:t>Reusing produced water saves money, conserves valuable resource, and cuts seismic risks from deep well disposal</a:t>
            </a:r>
          </a:p>
          <a:p>
            <a:pPr>
              <a:lnSpc>
                <a:spcPct val="120000"/>
              </a:lnSpc>
              <a:spcBef>
                <a:spcPts val="0"/>
              </a:spcBef>
            </a:pPr>
            <a:endParaRPr lang="en-US" sz="3400" dirty="0"/>
          </a:p>
          <a:p>
            <a:pPr>
              <a:lnSpc>
                <a:spcPct val="120000"/>
              </a:lnSpc>
              <a:spcBef>
                <a:spcPts val="0"/>
              </a:spcBef>
            </a:pPr>
            <a:endParaRPr lang="en-US" sz="3100" dirty="0"/>
          </a:p>
          <a:p>
            <a:pPr marL="0" indent="0">
              <a:buNone/>
            </a:pPr>
            <a:endParaRPr lang="en-US" sz="3200"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628650" y="384419"/>
            <a:ext cx="7886700" cy="857152"/>
          </a:xfrm>
          <a:prstGeom prst="rect">
            <a:avLst/>
          </a:prstGeom>
          <a:noFill/>
          <a:ln w="12700">
            <a:noFill/>
            <a:miter lim="800000"/>
            <a:headEnd/>
            <a:tailEnd/>
          </a:ln>
        </p:spPr>
      </p:pic>
      <p:sp>
        <p:nvSpPr>
          <p:cNvPr id="7" name="TextBox 6"/>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Sourcing Water</a:t>
            </a:r>
          </a:p>
        </p:txBody>
      </p:sp>
      <p:pic>
        <p:nvPicPr>
          <p:cNvPr id="9" name="Picture 8">
            <a:extLst>
              <a:ext uri="{FF2B5EF4-FFF2-40B4-BE49-F238E27FC236}">
                <a16:creationId xmlns:a16="http://schemas.microsoft.com/office/drawing/2014/main" id="{FDD8D41F-D202-49F5-9A40-EFC220371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108" y="4006485"/>
            <a:ext cx="4225255" cy="2376706"/>
          </a:xfrm>
          <a:prstGeom prst="rect">
            <a:avLst/>
          </a:prstGeom>
          <a:ln>
            <a:solidFill>
              <a:schemeClr val="tx1"/>
            </a:solidFill>
          </a:ln>
        </p:spPr>
      </p:pic>
    </p:spTree>
    <p:extLst>
      <p:ext uri="{BB962C8B-B14F-4D97-AF65-F5344CB8AC3E}">
        <p14:creationId xmlns:p14="http://schemas.microsoft.com/office/powerpoint/2010/main" val="4209929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757" y="1435100"/>
            <a:ext cx="8016803" cy="2160339"/>
          </a:xfrm>
        </p:spPr>
        <p:txBody>
          <a:bodyPr>
            <a:normAutofit fontScale="55000" lnSpcReduction="20000"/>
          </a:bodyPr>
          <a:lstStyle/>
          <a:p>
            <a:pPr marL="0" indent="0">
              <a:lnSpc>
                <a:spcPct val="120000"/>
              </a:lnSpc>
              <a:spcBef>
                <a:spcPts val="0"/>
              </a:spcBef>
              <a:buNone/>
            </a:pPr>
            <a:r>
              <a:rPr lang="en-US" sz="3600" b="1" dirty="0"/>
              <a:t>Notable Practices:</a:t>
            </a:r>
          </a:p>
          <a:p>
            <a:pPr>
              <a:lnSpc>
                <a:spcPct val="120000"/>
              </a:lnSpc>
              <a:spcBef>
                <a:spcPts val="0"/>
              </a:spcBef>
            </a:pPr>
            <a:r>
              <a:rPr lang="en-US" sz="3600" dirty="0"/>
              <a:t>“Water neutral”… replacing every gallon of fresh water in same region</a:t>
            </a:r>
          </a:p>
          <a:p>
            <a:pPr marL="114300" indent="0">
              <a:lnSpc>
                <a:spcPct val="120000"/>
              </a:lnSpc>
              <a:spcBef>
                <a:spcPts val="0"/>
              </a:spcBef>
              <a:buNone/>
            </a:pPr>
            <a:endParaRPr lang="en-US" sz="900" dirty="0"/>
          </a:p>
          <a:p>
            <a:pPr>
              <a:lnSpc>
                <a:spcPct val="120000"/>
              </a:lnSpc>
              <a:spcBef>
                <a:spcPts val="0"/>
              </a:spcBef>
            </a:pPr>
            <a:r>
              <a:rPr lang="en-US" sz="3600" dirty="0"/>
              <a:t>Reporting high % use of recycled waste water or </a:t>
            </a:r>
            <a:r>
              <a:rPr lang="en-US" sz="3600" dirty="0" err="1"/>
              <a:t>nonpotable</a:t>
            </a:r>
            <a:r>
              <a:rPr lang="en-US" sz="3600" dirty="0"/>
              <a:t> water</a:t>
            </a:r>
          </a:p>
          <a:p>
            <a:pPr marL="114300" indent="0">
              <a:lnSpc>
                <a:spcPct val="120000"/>
              </a:lnSpc>
              <a:spcBef>
                <a:spcPts val="0"/>
              </a:spcBef>
              <a:buNone/>
            </a:pPr>
            <a:endParaRPr lang="en-US" sz="900" dirty="0"/>
          </a:p>
          <a:p>
            <a:pPr>
              <a:lnSpc>
                <a:spcPct val="120000"/>
              </a:lnSpc>
              <a:spcBef>
                <a:spcPts val="0"/>
              </a:spcBef>
            </a:pPr>
            <a:r>
              <a:rPr lang="en-US" sz="3600" dirty="0"/>
              <a:t>Dedicated wastewater treatment facilities to reuse wastewater</a:t>
            </a:r>
          </a:p>
          <a:p>
            <a:pPr marL="114300" indent="0">
              <a:lnSpc>
                <a:spcPct val="120000"/>
              </a:lnSpc>
              <a:spcBef>
                <a:spcPts val="0"/>
              </a:spcBef>
              <a:buNone/>
            </a:pPr>
            <a:endParaRPr lang="en-US" sz="900" dirty="0"/>
          </a:p>
          <a:p>
            <a:pPr>
              <a:lnSpc>
                <a:spcPct val="120000"/>
              </a:lnSpc>
              <a:spcBef>
                <a:spcPts val="0"/>
              </a:spcBef>
            </a:pPr>
            <a:r>
              <a:rPr lang="en-US" sz="3600" dirty="0"/>
              <a:t>Detailed info on water planning, sourcing, &amp; management practices</a:t>
            </a:r>
          </a:p>
          <a:p>
            <a:pPr>
              <a:lnSpc>
                <a:spcPct val="120000"/>
              </a:lnSpc>
              <a:spcBef>
                <a:spcPts val="0"/>
              </a:spcBef>
            </a:pPr>
            <a:endParaRPr lang="en-US" sz="3600" dirty="0"/>
          </a:p>
          <a:p>
            <a:pPr marL="0" indent="0">
              <a:buNone/>
            </a:pPr>
            <a:endParaRPr lang="en-US" sz="3200"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628650" y="384419"/>
            <a:ext cx="7886700" cy="857152"/>
          </a:xfrm>
          <a:prstGeom prst="rect">
            <a:avLst/>
          </a:prstGeom>
          <a:noFill/>
          <a:ln w="12700">
            <a:noFill/>
            <a:miter lim="800000"/>
            <a:headEnd/>
            <a:tailEnd/>
          </a:ln>
        </p:spPr>
      </p:pic>
      <p:sp>
        <p:nvSpPr>
          <p:cNvPr id="7" name="TextBox 6"/>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Sourcing Water</a:t>
            </a:r>
          </a:p>
        </p:txBody>
      </p:sp>
      <p:sp>
        <p:nvSpPr>
          <p:cNvPr id="6" name="TextBox 5">
            <a:extLst>
              <a:ext uri="{FF2B5EF4-FFF2-40B4-BE49-F238E27FC236}">
                <a16:creationId xmlns:a16="http://schemas.microsoft.com/office/drawing/2014/main" id="{424A60AE-9237-4B96-9182-DA0C7608D9A2}"/>
              </a:ext>
            </a:extLst>
          </p:cNvPr>
          <p:cNvSpPr txBox="1"/>
          <p:nvPr/>
        </p:nvSpPr>
        <p:spPr>
          <a:xfrm>
            <a:off x="601758" y="3595440"/>
            <a:ext cx="7539352" cy="2031325"/>
          </a:xfrm>
          <a:prstGeom prst="rect">
            <a:avLst/>
          </a:prstGeom>
          <a:noFill/>
        </p:spPr>
        <p:txBody>
          <a:bodyPr wrap="square" rtlCol="0">
            <a:spAutoFit/>
          </a:bodyPr>
          <a:lstStyle/>
          <a:p>
            <a:pPr>
              <a:spcBef>
                <a:spcPts val="0"/>
              </a:spcBef>
            </a:pPr>
            <a:r>
              <a:rPr lang="en-US" sz="2000" b="1" dirty="0">
                <a:latin typeface="Calibri" panose="020F0502020204030204" pitchFamily="34" charset="0"/>
                <a:cs typeface="Calibri" panose="020F0502020204030204" pitchFamily="34" charset="0"/>
              </a:rPr>
              <a:t>Disclosures: </a:t>
            </a: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Eight companies disclosed practices to cut fresh water</a:t>
            </a:r>
          </a:p>
          <a:p>
            <a:pPr>
              <a:spcBef>
                <a:spcPts val="0"/>
              </a:spcBef>
            </a:pPr>
            <a:endParaRPr lang="en-US" sz="400" dirty="0">
              <a:latin typeface="Calibri" panose="020F0502020204030204" pitchFamily="34" charset="0"/>
              <a:cs typeface="Calibri" panose="020F0502020204030204" pitchFamily="34" charset="0"/>
            </a:endParaRP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Nine reported % fresh vs. non fresh sources</a:t>
            </a:r>
          </a:p>
          <a:p>
            <a:pPr>
              <a:spcBef>
                <a:spcPts val="0"/>
              </a:spcBef>
            </a:pPr>
            <a:endParaRPr lang="en-US" sz="400" dirty="0">
              <a:latin typeface="Calibri" panose="020F0502020204030204" pitchFamily="34" charset="0"/>
              <a:cs typeface="Calibri" panose="020F0502020204030204" pitchFamily="34" charset="0"/>
            </a:endParaRP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Six disclosed % water sources from specific types</a:t>
            </a:r>
          </a:p>
          <a:p>
            <a:pPr>
              <a:spcBef>
                <a:spcPts val="0"/>
              </a:spcBef>
            </a:pPr>
            <a:endParaRPr lang="en-US" sz="400" dirty="0">
              <a:latin typeface="Calibri" panose="020F0502020204030204" pitchFamily="34" charset="0"/>
              <a:cs typeface="Calibri" panose="020F0502020204030204" pitchFamily="34" charset="0"/>
            </a:endParaRPr>
          </a:p>
          <a:p>
            <a:pPr marL="285750" indent="-285750">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Fifteen reported % waste water reused for well completions</a:t>
            </a:r>
          </a:p>
          <a:p>
            <a:endParaRPr lang="en-US" dirty="0"/>
          </a:p>
        </p:txBody>
      </p:sp>
    </p:spTree>
    <p:extLst>
      <p:ext uri="{BB962C8B-B14F-4D97-AF65-F5344CB8AC3E}">
        <p14:creationId xmlns:p14="http://schemas.microsoft.com/office/powerpoint/2010/main" val="2060118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0"/>
          <p:cNvPicPr preferRelativeResize="0"/>
          <p:nvPr/>
        </p:nvPicPr>
        <p:blipFill rotWithShape="1">
          <a:blip r:embed="rId3">
            <a:alphaModFix/>
          </a:blip>
          <a:srcRect/>
          <a:stretch/>
        </p:blipFill>
        <p:spPr>
          <a:xfrm>
            <a:off x="628650" y="384419"/>
            <a:ext cx="7886700" cy="873930"/>
          </a:xfrm>
          <a:prstGeom prst="rect">
            <a:avLst/>
          </a:prstGeom>
          <a:noFill/>
          <a:ln>
            <a:noFill/>
          </a:ln>
        </p:spPr>
      </p:pic>
      <p:sp>
        <p:nvSpPr>
          <p:cNvPr id="268" name="Google Shape;268;p30"/>
          <p:cNvSpPr txBox="1"/>
          <p:nvPr/>
        </p:nvSpPr>
        <p:spPr>
          <a:xfrm>
            <a:off x="1429253" y="4246502"/>
            <a:ext cx="3142747"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Lila Holzman</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i="1">
                <a:solidFill>
                  <a:schemeClr val="dk1"/>
                </a:solidFill>
                <a:latin typeface="Calibri"/>
                <a:ea typeface="Calibri"/>
                <a:cs typeface="Calibri"/>
                <a:sym typeface="Calibri"/>
              </a:rPr>
              <a:t>As You Sow</a:t>
            </a:r>
            <a:endParaRPr sz="20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100"/>
              <a:buFont typeface="Calibri"/>
              <a:buNone/>
            </a:pPr>
            <a:endParaRPr sz="1100" b="1" i="1">
              <a:solidFill>
                <a:schemeClr val="dk1"/>
              </a:solidFill>
              <a:latin typeface="Calibri"/>
              <a:ea typeface="Calibri"/>
              <a:cs typeface="Calibri"/>
              <a:sym typeface="Calibri"/>
            </a:endParaRPr>
          </a:p>
        </p:txBody>
      </p:sp>
      <p:pic>
        <p:nvPicPr>
          <p:cNvPr id="269" name="Google Shape;269;p30"/>
          <p:cNvPicPr preferRelativeResize="0"/>
          <p:nvPr/>
        </p:nvPicPr>
        <p:blipFill rotWithShape="1">
          <a:blip r:embed="rId4">
            <a:alphaModFix/>
          </a:blip>
          <a:srcRect l="32444" t="28364" r="43474" b="15959"/>
          <a:stretch/>
        </p:blipFill>
        <p:spPr>
          <a:xfrm>
            <a:off x="5388229" y="1947865"/>
            <a:ext cx="3017172" cy="3923730"/>
          </a:xfrm>
          <a:prstGeom prst="rect">
            <a:avLst/>
          </a:prstGeom>
          <a:noFill/>
          <a:ln w="9525" cap="flat" cmpd="sng">
            <a:solidFill>
              <a:schemeClr val="dk1"/>
            </a:solidFill>
            <a:prstDash val="solid"/>
            <a:round/>
            <a:headEnd type="none" w="sm" len="sm"/>
            <a:tailEnd type="none" w="sm" len="sm"/>
          </a:ln>
        </p:spPr>
      </p:pic>
      <p:sp>
        <p:nvSpPr>
          <p:cNvPr id="270" name="Google Shape;270;p30"/>
          <p:cNvSpPr/>
          <p:nvPr/>
        </p:nvSpPr>
        <p:spPr>
          <a:xfrm>
            <a:off x="1510447" y="2328865"/>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1" name="Google Shape;271;p30"/>
          <p:cNvPicPr preferRelativeResize="0"/>
          <p:nvPr/>
        </p:nvPicPr>
        <p:blipFill>
          <a:blip r:embed="rId5">
            <a:alphaModFix/>
          </a:blip>
          <a:stretch>
            <a:fillRect/>
          </a:stretch>
        </p:blipFill>
        <p:spPr>
          <a:xfrm>
            <a:off x="1510450" y="2330337"/>
            <a:ext cx="1859849" cy="18598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628650" y="384419"/>
            <a:ext cx="7886700" cy="857152"/>
          </a:xfrm>
          <a:prstGeom prst="rect">
            <a:avLst/>
          </a:prstGeom>
          <a:noFill/>
          <a:ln w="12700">
            <a:noFill/>
            <a:miter lim="800000"/>
            <a:headEnd/>
            <a:tailEnd/>
          </a:ln>
        </p:spPr>
      </p:pic>
      <p:sp>
        <p:nvSpPr>
          <p:cNvPr id="2" name="Rectangle 1">
            <a:extLst>
              <a:ext uri="{FF2B5EF4-FFF2-40B4-BE49-F238E27FC236}">
                <a16:creationId xmlns:a16="http://schemas.microsoft.com/office/drawing/2014/main" id="{36C3DB26-1088-480D-84BE-A8ED497C20FC}"/>
              </a:ext>
            </a:extLst>
          </p:cNvPr>
          <p:cNvSpPr/>
          <p:nvPr/>
        </p:nvSpPr>
        <p:spPr>
          <a:xfrm>
            <a:off x="518631" y="4216407"/>
            <a:ext cx="5092117" cy="646331"/>
          </a:xfrm>
          <a:prstGeom prst="rect">
            <a:avLst/>
          </a:prstGeom>
        </p:spPr>
        <p:txBody>
          <a:bodyPr wrap="square">
            <a:spAutoFit/>
          </a:bodyPr>
          <a:lstStyle/>
          <a:p>
            <a:pPr marL="285750" indent="-285750">
              <a:spcBef>
                <a:spcPts val="0"/>
              </a:spcBef>
              <a:buFont typeface="Arial" panose="020B0604020202020204" pitchFamily="34" charset="0"/>
              <a:buChar char="•"/>
            </a:pPr>
            <a:endParaRPr lang="en-US" dirty="0"/>
          </a:p>
          <a:p>
            <a:endParaRPr lang="en-US" dirty="0"/>
          </a:p>
        </p:txBody>
      </p:sp>
      <p:sp>
        <p:nvSpPr>
          <p:cNvPr id="8" name="Content Placeholder 2"/>
          <p:cNvSpPr txBox="1">
            <a:spLocks/>
          </p:cNvSpPr>
          <p:nvPr/>
        </p:nvSpPr>
        <p:spPr>
          <a:xfrm>
            <a:off x="628650" y="1368141"/>
            <a:ext cx="7510712" cy="40396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None/>
            </a:pPr>
            <a:r>
              <a:rPr lang="en-US" sz="2000" b="1" dirty="0">
                <a:solidFill>
                  <a:schemeClr val="tx1"/>
                </a:solidFill>
              </a:rPr>
              <a:t>For Each Play Does Company Report:</a:t>
            </a:r>
          </a:p>
          <a:p>
            <a:pPr marL="0" indent="0">
              <a:lnSpc>
                <a:spcPct val="100000"/>
              </a:lnSpc>
              <a:spcBef>
                <a:spcPts val="0"/>
              </a:spcBef>
              <a:buNone/>
            </a:pPr>
            <a:endParaRPr lang="en-US" sz="500" b="1" dirty="0">
              <a:solidFill>
                <a:schemeClr val="tx1"/>
              </a:solidFill>
            </a:endParaRPr>
          </a:p>
          <a:p>
            <a:pPr marL="0" indent="0">
              <a:lnSpc>
                <a:spcPct val="100000"/>
              </a:lnSpc>
              <a:spcBef>
                <a:spcPts val="0"/>
              </a:spcBef>
              <a:buNone/>
            </a:pPr>
            <a:r>
              <a:rPr lang="en-US" sz="2000" b="1" dirty="0">
                <a:solidFill>
                  <a:schemeClr val="tx1"/>
                </a:solidFill>
              </a:rPr>
              <a:t>Q: Total volume of wastewater generated at its well-heads?</a:t>
            </a:r>
          </a:p>
          <a:p>
            <a:pPr marL="0" indent="0">
              <a:lnSpc>
                <a:spcPct val="100000"/>
              </a:lnSpc>
              <a:spcBef>
                <a:spcPts val="0"/>
              </a:spcBef>
              <a:buNone/>
            </a:pPr>
            <a:endParaRPr lang="en-US" sz="400" b="1" dirty="0">
              <a:solidFill>
                <a:schemeClr val="tx1"/>
              </a:solidFill>
            </a:endParaRPr>
          </a:p>
          <a:p>
            <a:pPr marL="0" indent="0">
              <a:lnSpc>
                <a:spcPct val="100000"/>
              </a:lnSpc>
              <a:spcBef>
                <a:spcPts val="0"/>
              </a:spcBef>
              <a:buNone/>
            </a:pPr>
            <a:r>
              <a:rPr lang="en-US" sz="2000" b="1" dirty="0">
                <a:solidFill>
                  <a:schemeClr val="tx1"/>
                </a:solidFill>
              </a:rPr>
              <a:t>Q: Methods used to store produced water (i.e., tanks, open impoundments) in each play?</a:t>
            </a:r>
          </a:p>
          <a:p>
            <a:pPr marL="0" indent="0">
              <a:lnSpc>
                <a:spcPct val="100000"/>
              </a:lnSpc>
              <a:spcBef>
                <a:spcPts val="0"/>
              </a:spcBef>
              <a:buNone/>
            </a:pPr>
            <a:endParaRPr lang="en-US" sz="400" b="1" dirty="0">
              <a:solidFill>
                <a:schemeClr val="tx1"/>
              </a:solidFill>
            </a:endParaRPr>
          </a:p>
          <a:p>
            <a:pPr marL="0" indent="0">
              <a:lnSpc>
                <a:spcPct val="100000"/>
              </a:lnSpc>
              <a:spcBef>
                <a:spcPts val="0"/>
              </a:spcBef>
              <a:buNone/>
            </a:pPr>
            <a:r>
              <a:rPr lang="en-US" sz="2000" b="1" dirty="0">
                <a:solidFill>
                  <a:schemeClr val="tx1"/>
                </a:solidFill>
              </a:rPr>
              <a:t>Q: Measures to reduce spills, leaks, volatile emissions, and/or hazards to wildlife?</a:t>
            </a:r>
          </a:p>
          <a:p>
            <a:pPr marL="0" indent="0">
              <a:lnSpc>
                <a:spcPct val="100000"/>
              </a:lnSpc>
              <a:spcBef>
                <a:spcPts val="0"/>
              </a:spcBef>
              <a:buNone/>
            </a:pPr>
            <a:endParaRPr lang="en-US" sz="400" b="1" dirty="0">
              <a:solidFill>
                <a:schemeClr val="tx1"/>
              </a:solidFill>
            </a:endParaRPr>
          </a:p>
          <a:p>
            <a:pPr marL="0" indent="0">
              <a:lnSpc>
                <a:spcPct val="100000"/>
              </a:lnSpc>
              <a:spcBef>
                <a:spcPts val="0"/>
              </a:spcBef>
              <a:buNone/>
            </a:pPr>
            <a:r>
              <a:rPr lang="en-US" sz="2000" b="1" dirty="0">
                <a:solidFill>
                  <a:schemeClr val="tx1"/>
                </a:solidFill>
              </a:rPr>
              <a:t>Q: Management practices for post-drilling residuals, including residuals that contain oily wastes or other toxic or hazardous materials? </a:t>
            </a:r>
            <a:endParaRPr lang="en-US" sz="2000" dirty="0"/>
          </a:p>
        </p:txBody>
      </p:sp>
      <p:sp>
        <p:nvSpPr>
          <p:cNvPr id="6" name="TextBox 5"/>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Sourcing Water</a:t>
            </a:r>
          </a:p>
        </p:txBody>
      </p:sp>
      <p:pic>
        <p:nvPicPr>
          <p:cNvPr id="7" name="Picture 6"/>
          <p:cNvPicPr>
            <a:picLocks noChangeAspect="1" noChangeArrowheads="1"/>
          </p:cNvPicPr>
          <p:nvPr/>
        </p:nvPicPr>
        <p:blipFill>
          <a:blip r:embed="rId3" cstate="print"/>
          <a:srcRect/>
          <a:stretch>
            <a:fillRect/>
          </a:stretch>
        </p:blipFill>
        <p:spPr bwMode="auto">
          <a:xfrm>
            <a:off x="628650" y="384419"/>
            <a:ext cx="7886700" cy="822959"/>
          </a:xfrm>
          <a:prstGeom prst="rect">
            <a:avLst/>
          </a:prstGeom>
          <a:noFill/>
          <a:ln w="12700">
            <a:noFill/>
            <a:miter lim="800000"/>
            <a:headEnd/>
            <a:tailEnd/>
          </a:ln>
        </p:spPr>
      </p:pic>
      <p:sp>
        <p:nvSpPr>
          <p:cNvPr id="9" name="TextBox 8"/>
          <p:cNvSpPr txBox="1"/>
          <p:nvPr/>
        </p:nvSpPr>
        <p:spPr>
          <a:xfrm>
            <a:off x="805344" y="510989"/>
            <a:ext cx="7710006" cy="1077218"/>
          </a:xfrm>
          <a:prstGeom prst="rect">
            <a:avLst/>
          </a:prstGeom>
          <a:noFill/>
        </p:spPr>
        <p:txBody>
          <a:bodyPr wrap="square" rtlCol="0">
            <a:spAutoFit/>
          </a:bodyPr>
          <a:lstStyle/>
          <a:p>
            <a:r>
              <a:rPr lang="en-US" sz="3200" dirty="0">
                <a:solidFill>
                  <a:schemeClr val="bg1"/>
                </a:solidFill>
              </a:rPr>
              <a:t>Storing Wastewater and Drilling Wastes</a:t>
            </a:r>
          </a:p>
          <a:p>
            <a:endParaRPr lang="en-US" sz="3200" dirty="0">
              <a:solidFill>
                <a:schemeClr val="bg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9860" y="4288262"/>
            <a:ext cx="4496875" cy="2238959"/>
          </a:xfrm>
          <a:prstGeom prst="rect">
            <a:avLst/>
          </a:prstGeom>
          <a:noFill/>
          <a:ln>
            <a:solidFill>
              <a:schemeClr val="tx1"/>
            </a:solidFill>
          </a:ln>
        </p:spPr>
      </p:pic>
    </p:spTree>
    <p:extLst>
      <p:ext uri="{BB962C8B-B14F-4D97-AF65-F5344CB8AC3E}">
        <p14:creationId xmlns:p14="http://schemas.microsoft.com/office/powerpoint/2010/main" val="3331654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5141"/>
            <a:ext cx="7050344" cy="5332859"/>
          </a:xfrm>
        </p:spPr>
        <p:txBody>
          <a:bodyPr>
            <a:normAutofit/>
          </a:bodyPr>
          <a:lstStyle/>
          <a:p>
            <a:pPr marL="0" indent="0">
              <a:lnSpc>
                <a:spcPct val="100000"/>
              </a:lnSpc>
              <a:spcBef>
                <a:spcPts val="0"/>
              </a:spcBef>
              <a:buNone/>
            </a:pPr>
            <a:r>
              <a:rPr lang="en-US" sz="2000" b="1" dirty="0"/>
              <a:t>Why it Matters:</a:t>
            </a:r>
          </a:p>
          <a:p>
            <a:pPr>
              <a:lnSpc>
                <a:spcPct val="100000"/>
              </a:lnSpc>
              <a:spcBef>
                <a:spcPts val="0"/>
              </a:spcBef>
            </a:pPr>
            <a:r>
              <a:rPr lang="en-US" sz="2000" dirty="0"/>
              <a:t>Wastewater generation in the Permian will double by 2022: Major capacity constraint that could result in increased costs and lost production.</a:t>
            </a:r>
          </a:p>
          <a:p>
            <a:pPr marL="114300" indent="0">
              <a:lnSpc>
                <a:spcPct val="100000"/>
              </a:lnSpc>
              <a:spcBef>
                <a:spcPts val="0"/>
              </a:spcBef>
              <a:buNone/>
            </a:pPr>
            <a:endParaRPr lang="en-US" sz="400" dirty="0"/>
          </a:p>
          <a:p>
            <a:pPr>
              <a:lnSpc>
                <a:spcPct val="100000"/>
              </a:lnSpc>
              <a:spcBef>
                <a:spcPts val="0"/>
              </a:spcBef>
            </a:pPr>
            <a:r>
              <a:rPr lang="en-US" sz="2000" dirty="0"/>
              <a:t>Wastewater can result in contamination from: pipeline leaks, equipment failures, overflow of pits, road hazards during transport.</a:t>
            </a:r>
          </a:p>
        </p:txBody>
      </p:sp>
      <p:pic>
        <p:nvPicPr>
          <p:cNvPr id="4" name="Picture 3"/>
          <p:cNvPicPr>
            <a:picLocks noChangeAspect="1" noChangeArrowheads="1"/>
          </p:cNvPicPr>
          <p:nvPr/>
        </p:nvPicPr>
        <p:blipFill>
          <a:blip r:embed="rId3" cstate="print"/>
          <a:srcRect/>
          <a:stretch>
            <a:fillRect/>
          </a:stretch>
        </p:blipFill>
        <p:spPr bwMode="auto">
          <a:xfrm>
            <a:off x="628650" y="384419"/>
            <a:ext cx="7886700" cy="822959"/>
          </a:xfrm>
          <a:prstGeom prst="rect">
            <a:avLst/>
          </a:prstGeom>
          <a:noFill/>
          <a:ln w="12700">
            <a:noFill/>
            <a:miter lim="800000"/>
            <a:headEnd/>
            <a:tailEnd/>
          </a:ln>
        </p:spPr>
      </p:pic>
      <p:sp>
        <p:nvSpPr>
          <p:cNvPr id="7" name="TextBox 6"/>
          <p:cNvSpPr txBox="1"/>
          <p:nvPr/>
        </p:nvSpPr>
        <p:spPr>
          <a:xfrm>
            <a:off x="805344" y="510989"/>
            <a:ext cx="7710006" cy="1077218"/>
          </a:xfrm>
          <a:prstGeom prst="rect">
            <a:avLst/>
          </a:prstGeom>
          <a:noFill/>
        </p:spPr>
        <p:txBody>
          <a:bodyPr wrap="square" rtlCol="0">
            <a:spAutoFit/>
          </a:bodyPr>
          <a:lstStyle/>
          <a:p>
            <a:r>
              <a:rPr lang="en-US" sz="3200" dirty="0">
                <a:solidFill>
                  <a:schemeClr val="bg1"/>
                </a:solidFill>
              </a:rPr>
              <a:t>Storing Wastewater and Drilling Wastes</a:t>
            </a:r>
          </a:p>
          <a:p>
            <a:endParaRPr lang="en-US" sz="3200" dirty="0">
              <a:solidFill>
                <a:schemeClr val="bg1"/>
              </a:solidFill>
            </a:endParaRP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t="9590" b="23148"/>
          <a:stretch/>
        </p:blipFill>
        <p:spPr>
          <a:xfrm>
            <a:off x="4463207" y="4020130"/>
            <a:ext cx="4155075" cy="2097408"/>
          </a:xfrm>
          <a:prstGeom prst="rect">
            <a:avLst/>
          </a:prstGeom>
          <a:ln>
            <a:solidFill>
              <a:schemeClr val="tx1"/>
            </a:solidFill>
          </a:ln>
        </p:spPr>
      </p:pic>
      <p:pic>
        <p:nvPicPr>
          <p:cNvPr id="9" name="Picture 8"/>
          <p:cNvPicPr>
            <a:picLocks noChangeAspect="1"/>
          </p:cNvPicPr>
          <p:nvPr/>
        </p:nvPicPr>
        <p:blipFill rotWithShape="1">
          <a:blip r:embed="rId5" cstate="hqprint">
            <a:extLst>
              <a:ext uri="{28A0092B-C50C-407E-A947-70E740481C1C}">
                <a14:useLocalDpi xmlns:a14="http://schemas.microsoft.com/office/drawing/2010/main" val="0"/>
              </a:ext>
            </a:extLst>
          </a:blip>
          <a:srcRect t="20710"/>
          <a:stretch/>
        </p:blipFill>
        <p:spPr>
          <a:xfrm>
            <a:off x="443703" y="4020130"/>
            <a:ext cx="3526985" cy="2097408"/>
          </a:xfrm>
          <a:prstGeom prst="rect">
            <a:avLst/>
          </a:prstGeom>
          <a:ln>
            <a:solidFill>
              <a:schemeClr val="tx1"/>
            </a:solidFill>
          </a:ln>
        </p:spPr>
      </p:pic>
    </p:spTree>
    <p:extLst>
      <p:ext uri="{BB962C8B-B14F-4D97-AF65-F5344CB8AC3E}">
        <p14:creationId xmlns:p14="http://schemas.microsoft.com/office/powerpoint/2010/main" val="223730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5"/>
          <p:cNvSpPr/>
          <p:nvPr/>
        </p:nvSpPr>
        <p:spPr>
          <a:xfrm>
            <a:off x="3908975" y="4234202"/>
            <a:ext cx="1981200" cy="734695"/>
          </a:xfrm>
          <a:prstGeom prst="rightArrow">
            <a:avLst>
              <a:gd name="adj1" fmla="val 50000"/>
              <a:gd name="adj2" fmla="val 50005"/>
            </a:avLst>
          </a:prstGeom>
          <a:solidFill>
            <a:srgbClr val="EBA017"/>
          </a:solidFill>
          <a:ln>
            <a:noFill/>
          </a:ln>
          <a:effectLst>
            <a:outerShdw blurRad="50800" dist="38100" dir="2700000" algn="tl" rotWithShape="0">
              <a:srgbClr val="000000">
                <a:alpha val="3921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2000"/>
              <a:buFont typeface="Cambria"/>
              <a:buNone/>
            </a:pPr>
            <a:r>
              <a:rPr lang="en-US" sz="2000">
                <a:solidFill>
                  <a:srgbClr val="FFFFFF"/>
                </a:solidFill>
                <a:latin typeface="Cambria"/>
                <a:ea typeface="Cambria"/>
                <a:cs typeface="Cambria"/>
                <a:sym typeface="Cambria"/>
              </a:rPr>
              <a:t>Q&amp;A Window</a:t>
            </a:r>
            <a:endParaRPr sz="1000">
              <a:solidFill>
                <a:srgbClr val="000000"/>
              </a:solidFill>
              <a:latin typeface="Times"/>
              <a:ea typeface="Times"/>
              <a:cs typeface="Times"/>
              <a:sym typeface="Times"/>
            </a:endParaRPr>
          </a:p>
        </p:txBody>
      </p:sp>
      <p:pic>
        <p:nvPicPr>
          <p:cNvPr id="119" name="Google Shape;119;p15"/>
          <p:cNvPicPr preferRelativeResize="0"/>
          <p:nvPr/>
        </p:nvPicPr>
        <p:blipFill rotWithShape="1">
          <a:blip r:embed="rId3">
            <a:alphaModFix/>
          </a:blip>
          <a:srcRect t="985"/>
          <a:stretch/>
        </p:blipFill>
        <p:spPr>
          <a:xfrm>
            <a:off x="6019800" y="1600200"/>
            <a:ext cx="2133600" cy="4646295"/>
          </a:xfrm>
          <a:prstGeom prst="rect">
            <a:avLst/>
          </a:prstGeom>
          <a:noFill/>
          <a:ln>
            <a:noFill/>
          </a:ln>
          <a:effectLst>
            <a:outerShdw blurRad="292100" dist="139700" dir="2700000" algn="tl" rotWithShape="0">
              <a:srgbClr val="333333">
                <a:alpha val="64313"/>
              </a:srgbClr>
            </a:outerShdw>
          </a:effectLst>
        </p:spPr>
      </p:pic>
      <p:sp>
        <p:nvSpPr>
          <p:cNvPr id="120" name="Google Shape;120;p15"/>
          <p:cNvSpPr/>
          <p:nvPr/>
        </p:nvSpPr>
        <p:spPr>
          <a:xfrm>
            <a:off x="1089025" y="3923347"/>
            <a:ext cx="4359910" cy="167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Calibri"/>
              <a:buNone/>
            </a:pPr>
            <a:r>
              <a:rPr lang="en-US" sz="2400" b="1" dirty="0">
                <a:solidFill>
                  <a:srgbClr val="000000"/>
                </a:solidFill>
                <a:latin typeface="Calibri"/>
                <a:ea typeface="Calibri"/>
                <a:cs typeface="Calibri"/>
                <a:sym typeface="Calibri"/>
              </a:rPr>
              <a:t>Use the Q&amp;A window to send us your questions</a:t>
            </a:r>
            <a:endParaRPr sz="2400" b="1" dirty="0">
              <a:solidFill>
                <a:srgbClr val="000000"/>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endParaRPr sz="2400" dirty="0">
              <a:solidFill>
                <a:srgbClr val="000000"/>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dirty="0">
              <a:solidFill>
                <a:srgbClr val="000000"/>
              </a:solidFill>
              <a:latin typeface="Calibri"/>
              <a:ea typeface="Calibri"/>
              <a:cs typeface="Calibri"/>
              <a:sym typeface="Calibri"/>
            </a:endParaRPr>
          </a:p>
          <a:p>
            <a:pPr marL="171450" marR="0" lvl="0" indent="-107950" algn="l" rtl="0">
              <a:spcBef>
                <a:spcPts val="0"/>
              </a:spcBef>
              <a:spcAft>
                <a:spcPts val="0"/>
              </a:spcAft>
              <a:buClr>
                <a:schemeClr val="dk1"/>
              </a:buClr>
              <a:buSzPts val="1000"/>
              <a:buFont typeface="Arial"/>
              <a:buNone/>
            </a:pPr>
            <a:endParaRPr sz="1000" dirty="0">
              <a:solidFill>
                <a:srgbClr val="000000"/>
              </a:solidFill>
              <a:latin typeface="Times"/>
              <a:ea typeface="Times"/>
              <a:cs typeface="Times"/>
              <a:sym typeface="Times"/>
            </a:endParaRPr>
          </a:p>
        </p:txBody>
      </p:sp>
      <p:pic>
        <p:nvPicPr>
          <p:cNvPr id="121" name="Google Shape;121;p15"/>
          <p:cNvPicPr preferRelativeResize="0"/>
          <p:nvPr/>
        </p:nvPicPr>
        <p:blipFill rotWithShape="1">
          <a:blip r:embed="rId4">
            <a:alphaModFix/>
          </a:blip>
          <a:srcRect/>
          <a:stretch/>
        </p:blipFill>
        <p:spPr>
          <a:xfrm>
            <a:off x="628650" y="212469"/>
            <a:ext cx="7886700" cy="873930"/>
          </a:xfrm>
          <a:prstGeom prst="rect">
            <a:avLst/>
          </a:prstGeom>
          <a:noFill/>
          <a:ln>
            <a:noFill/>
          </a:ln>
        </p:spPr>
      </p:pic>
      <p:sp>
        <p:nvSpPr>
          <p:cNvPr id="122" name="Google Shape;122;p15"/>
          <p:cNvSpPr txBox="1"/>
          <p:nvPr/>
        </p:nvSpPr>
        <p:spPr>
          <a:xfrm>
            <a:off x="805344" y="384575"/>
            <a:ext cx="77100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Audience Q &amp; A</a:t>
            </a:r>
            <a:endParaRPr sz="3200" dirty="0">
              <a:solidFill>
                <a:schemeClr val="lt1"/>
              </a:solidFill>
              <a:latin typeface="Calibri"/>
              <a:ea typeface="Calibri"/>
              <a:cs typeface="Calibri"/>
              <a:sym typeface="Calibri"/>
            </a:endParaRPr>
          </a:p>
        </p:txBody>
      </p:sp>
      <p:sp>
        <p:nvSpPr>
          <p:cNvPr id="123" name="Google Shape;123;p15"/>
          <p:cNvSpPr txBox="1"/>
          <p:nvPr/>
        </p:nvSpPr>
        <p:spPr>
          <a:xfrm>
            <a:off x="628650" y="1829303"/>
            <a:ext cx="40386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accent2"/>
                </a:solidFill>
                <a:latin typeface="Calibri"/>
                <a:ea typeface="Calibri"/>
                <a:cs typeface="Calibri"/>
                <a:sym typeface="Calibri"/>
              </a:rPr>
              <a:t>Download the report at </a:t>
            </a:r>
            <a:r>
              <a:rPr lang="en-US" sz="2400" b="1" dirty="0">
                <a:solidFill>
                  <a:srgbClr val="2F5496"/>
                </a:solidFill>
                <a:latin typeface="Calibri"/>
                <a:ea typeface="Calibri"/>
                <a:cs typeface="Calibri"/>
                <a:sym typeface="Calibri"/>
              </a:rPr>
              <a:t>http://disclosingthefacts.org/</a:t>
            </a:r>
            <a:endParaRPr sz="2400" b="1" dirty="0">
              <a:solidFill>
                <a:srgbClr val="2F5496"/>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09697"/>
            <a:ext cx="8023995" cy="5332859"/>
          </a:xfrm>
        </p:spPr>
        <p:txBody>
          <a:bodyPr>
            <a:noAutofit/>
          </a:bodyPr>
          <a:lstStyle/>
          <a:p>
            <a:pPr marL="0" indent="0">
              <a:lnSpc>
                <a:spcPct val="100000"/>
              </a:lnSpc>
              <a:spcBef>
                <a:spcPts val="0"/>
              </a:spcBef>
              <a:buNone/>
            </a:pPr>
            <a:r>
              <a:rPr lang="en-US" sz="2000" b="1" dirty="0"/>
              <a:t>Notable Practices:</a:t>
            </a:r>
          </a:p>
          <a:p>
            <a:pPr>
              <a:lnSpc>
                <a:spcPct val="100000"/>
              </a:lnSpc>
              <a:spcBef>
                <a:spcPts val="0"/>
              </a:spcBef>
            </a:pPr>
            <a:r>
              <a:rPr lang="en-US" sz="2000" dirty="0"/>
              <a:t>Best practices can prevent spillage of wastewater: maintain liners, berms, leak detection equipment; use of tanks.</a:t>
            </a:r>
          </a:p>
          <a:p>
            <a:pPr>
              <a:lnSpc>
                <a:spcPct val="100000"/>
              </a:lnSpc>
              <a:spcBef>
                <a:spcPts val="0"/>
              </a:spcBef>
            </a:pPr>
            <a:r>
              <a:rPr lang="en-US" sz="2000" dirty="0"/>
              <a:t>Solid waste (drill cuttings &amp; mud) also require proper disposal methods. Closed-loop systems with recycling are a best practice.</a:t>
            </a:r>
          </a:p>
          <a:p>
            <a:pPr marL="0" indent="0">
              <a:lnSpc>
                <a:spcPct val="100000"/>
              </a:lnSpc>
              <a:spcBef>
                <a:spcPts val="0"/>
              </a:spcBef>
              <a:buNone/>
            </a:pPr>
            <a:r>
              <a:rPr lang="en-US" sz="2000" b="1" dirty="0"/>
              <a:t>Disclosures:</a:t>
            </a:r>
          </a:p>
          <a:p>
            <a:pPr>
              <a:lnSpc>
                <a:spcPct val="100000"/>
              </a:lnSpc>
              <a:spcBef>
                <a:spcPts val="0"/>
              </a:spcBef>
            </a:pPr>
            <a:r>
              <a:rPr lang="en-US" sz="2000" dirty="0"/>
              <a:t>Ten companies earned credit for disclosing the total volume of wastewater generated per play.</a:t>
            </a:r>
          </a:p>
          <a:p>
            <a:pPr>
              <a:lnSpc>
                <a:spcPct val="100000"/>
              </a:lnSpc>
              <a:spcBef>
                <a:spcPts val="0"/>
              </a:spcBef>
            </a:pPr>
            <a:r>
              <a:rPr lang="en-US" sz="2000" dirty="0"/>
              <a:t>Sixteen companies disclosed which wastewater storage methods they use.</a:t>
            </a:r>
          </a:p>
          <a:p>
            <a:pPr>
              <a:lnSpc>
                <a:spcPct val="100000"/>
              </a:lnSpc>
              <a:spcBef>
                <a:spcPts val="0"/>
              </a:spcBef>
            </a:pPr>
            <a:r>
              <a:rPr lang="en-US" sz="2000" dirty="0"/>
              <a:t>Twelve described practices are used to protect the environment for each method.</a:t>
            </a:r>
          </a:p>
          <a:p>
            <a:pPr>
              <a:lnSpc>
                <a:spcPct val="100000"/>
              </a:lnSpc>
              <a:spcBef>
                <a:spcPts val="0"/>
              </a:spcBef>
            </a:pPr>
            <a:r>
              <a:rPr lang="en-US" sz="2000" dirty="0"/>
              <a:t>Fourteen earned credit for disclosing</a:t>
            </a:r>
          </a:p>
          <a:p>
            <a:pPr marL="114300" indent="0">
              <a:lnSpc>
                <a:spcPct val="100000"/>
              </a:lnSpc>
              <a:spcBef>
                <a:spcPts val="0"/>
              </a:spcBef>
              <a:buNone/>
            </a:pPr>
            <a:r>
              <a:rPr lang="en-US" sz="2000" dirty="0"/>
              <a:t>      practices for managing drilling waste.</a:t>
            </a:r>
          </a:p>
        </p:txBody>
      </p:sp>
      <p:pic>
        <p:nvPicPr>
          <p:cNvPr id="4" name="Picture 3"/>
          <p:cNvPicPr>
            <a:picLocks noChangeAspect="1" noChangeArrowheads="1"/>
          </p:cNvPicPr>
          <p:nvPr/>
        </p:nvPicPr>
        <p:blipFill>
          <a:blip r:embed="rId3" cstate="print"/>
          <a:srcRect/>
          <a:stretch>
            <a:fillRect/>
          </a:stretch>
        </p:blipFill>
        <p:spPr bwMode="auto">
          <a:xfrm>
            <a:off x="628650" y="384419"/>
            <a:ext cx="7886700" cy="822959"/>
          </a:xfrm>
          <a:prstGeom prst="rect">
            <a:avLst/>
          </a:prstGeom>
          <a:noFill/>
          <a:ln w="12700">
            <a:noFill/>
            <a:miter lim="800000"/>
            <a:headEnd/>
            <a:tailEnd/>
          </a:ln>
        </p:spPr>
      </p:pic>
      <p:sp>
        <p:nvSpPr>
          <p:cNvPr id="7" name="TextBox 6"/>
          <p:cNvSpPr txBox="1"/>
          <p:nvPr/>
        </p:nvSpPr>
        <p:spPr>
          <a:xfrm>
            <a:off x="805344" y="491324"/>
            <a:ext cx="7710006" cy="1077218"/>
          </a:xfrm>
          <a:prstGeom prst="rect">
            <a:avLst/>
          </a:prstGeom>
          <a:noFill/>
        </p:spPr>
        <p:txBody>
          <a:bodyPr wrap="square" rtlCol="0">
            <a:spAutoFit/>
          </a:bodyPr>
          <a:lstStyle/>
          <a:p>
            <a:r>
              <a:rPr lang="en-US" sz="3200" dirty="0">
                <a:solidFill>
                  <a:schemeClr val="bg1"/>
                </a:solidFill>
              </a:rPr>
              <a:t>Storing Wastewater and Drilling Wastes</a:t>
            </a:r>
          </a:p>
          <a:p>
            <a:endParaRPr lang="en-US" sz="3200" dirty="0">
              <a:solidFill>
                <a:schemeClr val="bg1"/>
              </a:solidFill>
            </a:endParaRPr>
          </a:p>
        </p:txBody>
      </p:sp>
      <p:pic>
        <p:nvPicPr>
          <p:cNvPr id="10" name="Picture 9" descr="fracking waste"/>
          <p:cNvPicPr>
            <a:picLocks noChangeAspect="1"/>
          </p:cNvPicPr>
          <p:nvPr/>
        </p:nvPicPr>
        <p:blipFill rotWithShape="1">
          <a:blip r:embed="rId4">
            <a:extLst>
              <a:ext uri="{28A0092B-C50C-407E-A947-70E740481C1C}">
                <a14:useLocalDpi xmlns:a14="http://schemas.microsoft.com/office/drawing/2010/main" val="0"/>
              </a:ext>
            </a:extLst>
          </a:blip>
          <a:srcRect t="16076"/>
          <a:stretch/>
        </p:blipFill>
        <p:spPr bwMode="auto">
          <a:xfrm>
            <a:off x="5263620" y="4980018"/>
            <a:ext cx="3389025" cy="1762538"/>
          </a:xfrm>
          <a:prstGeom prst="rect">
            <a:avLst/>
          </a:prstGeom>
          <a:noFill/>
          <a:ln>
            <a:solidFill>
              <a:schemeClr val="tx1"/>
            </a:solidFill>
          </a:ln>
        </p:spPr>
      </p:pic>
    </p:spTree>
    <p:extLst>
      <p:ext uri="{BB962C8B-B14F-4D97-AF65-F5344CB8AC3E}">
        <p14:creationId xmlns:p14="http://schemas.microsoft.com/office/powerpoint/2010/main" val="3593333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645" y="1575844"/>
            <a:ext cx="8721214" cy="5282155"/>
          </a:xfrm>
        </p:spPr>
        <p:txBody>
          <a:bodyPr>
            <a:noAutofit/>
          </a:bodyPr>
          <a:lstStyle/>
          <a:p>
            <a:pPr marL="0" indent="0">
              <a:lnSpc>
                <a:spcPct val="100000"/>
              </a:lnSpc>
              <a:spcBef>
                <a:spcPts val="0"/>
              </a:spcBef>
              <a:buNone/>
            </a:pPr>
            <a:r>
              <a:rPr lang="en-US" sz="1800" b="1" dirty="0"/>
              <a:t>Q: If waste products from operations are reused for purposes other than hydraulic fracturing operations, how are such waste products used (e.g., wastewater for dust suppression or agricultural irrigation or road de-icing) and methods for assuring such measures do not cause human or environmental harm?</a:t>
            </a:r>
          </a:p>
          <a:p>
            <a:pPr marL="0" indent="0">
              <a:lnSpc>
                <a:spcPct val="100000"/>
              </a:lnSpc>
              <a:spcBef>
                <a:spcPts val="0"/>
              </a:spcBef>
              <a:buNone/>
            </a:pPr>
            <a:endParaRPr lang="en-US" sz="1200" b="1" dirty="0"/>
          </a:p>
          <a:p>
            <a:pPr marL="0" indent="0">
              <a:lnSpc>
                <a:spcPct val="100000"/>
              </a:lnSpc>
              <a:spcBef>
                <a:spcPts val="0"/>
              </a:spcBef>
              <a:buNone/>
            </a:pPr>
            <a:r>
              <a:rPr lang="en-US" sz="1800" b="1" dirty="0"/>
              <a:t>Why it Matters:</a:t>
            </a:r>
          </a:p>
          <a:p>
            <a:pPr>
              <a:lnSpc>
                <a:spcPct val="100000"/>
              </a:lnSpc>
              <a:spcBef>
                <a:spcPts val="0"/>
              </a:spcBef>
            </a:pPr>
            <a:r>
              <a:rPr lang="en-US" sz="1800" dirty="0"/>
              <a:t>This is an emerging issue; Research is needed to understand impacts and safety concerns.</a:t>
            </a:r>
          </a:p>
          <a:p>
            <a:pPr>
              <a:lnSpc>
                <a:spcPct val="100000"/>
              </a:lnSpc>
              <a:spcBef>
                <a:spcPts val="0"/>
              </a:spcBef>
            </a:pPr>
            <a:r>
              <a:rPr lang="en-US" sz="1800" dirty="0"/>
              <a:t>Controversies involving conventional oil &amp; gas wastewater reuse have reduced public acceptance of such practices:</a:t>
            </a:r>
          </a:p>
          <a:p>
            <a:pPr lvl="1">
              <a:lnSpc>
                <a:spcPct val="100000"/>
              </a:lnSpc>
              <a:spcBef>
                <a:spcPts val="0"/>
              </a:spcBef>
            </a:pPr>
            <a:r>
              <a:rPr lang="en-US" sz="1800" dirty="0"/>
              <a:t>PA:  Used on roads to deice or suppress dust. Concerns regarding runoff &amp; leaching. DEP recently stopped allowing.</a:t>
            </a:r>
          </a:p>
          <a:p>
            <a:pPr lvl="1">
              <a:lnSpc>
                <a:spcPct val="100000"/>
              </a:lnSpc>
              <a:spcBef>
                <a:spcPts val="0"/>
              </a:spcBef>
            </a:pPr>
            <a:r>
              <a:rPr lang="en-US" sz="1800" dirty="0"/>
              <a:t>CA:  Used to irrigate crops. Concerns about disposal into aquifers and about use of hydraulic fracturing wastewater.</a:t>
            </a:r>
          </a:p>
          <a:p>
            <a:pPr marL="0" indent="0">
              <a:lnSpc>
                <a:spcPct val="100000"/>
              </a:lnSpc>
              <a:spcBef>
                <a:spcPts val="0"/>
              </a:spcBef>
              <a:buNone/>
            </a:pPr>
            <a:r>
              <a:rPr lang="en-US" sz="1800" b="1" dirty="0"/>
              <a:t>Disclosures:</a:t>
            </a:r>
          </a:p>
          <a:p>
            <a:pPr>
              <a:lnSpc>
                <a:spcPct val="100000"/>
              </a:lnSpc>
              <a:spcBef>
                <a:spcPts val="0"/>
              </a:spcBef>
            </a:pPr>
            <a:r>
              <a:rPr lang="en-US" sz="1800" dirty="0"/>
              <a:t>9 companies disclosed practices for reusing wastewater for road or other such uses, or that wastewater is not reused for such purposes.</a:t>
            </a:r>
          </a:p>
          <a:p>
            <a:pPr>
              <a:lnSpc>
                <a:spcPct val="100000"/>
              </a:lnSpc>
              <a:spcBef>
                <a:spcPts val="0"/>
              </a:spcBef>
              <a:buFontTx/>
              <a:buChar char="-"/>
            </a:pPr>
            <a:endParaRPr lang="en-US" sz="700" dirty="0"/>
          </a:p>
          <a:p>
            <a:pPr marL="0" indent="0">
              <a:lnSpc>
                <a:spcPct val="100000"/>
              </a:lnSpc>
              <a:spcBef>
                <a:spcPts val="0"/>
              </a:spcBef>
              <a:buNone/>
            </a:pPr>
            <a:endParaRPr lang="en-US" sz="500" dirty="0"/>
          </a:p>
          <a:p>
            <a:pPr marL="0" indent="0">
              <a:lnSpc>
                <a:spcPct val="100000"/>
              </a:lnSpc>
              <a:spcBef>
                <a:spcPts val="0"/>
              </a:spcBef>
              <a:buNone/>
            </a:pPr>
            <a:endParaRPr lang="en-US" sz="600" dirty="0"/>
          </a:p>
        </p:txBody>
      </p:sp>
      <p:pic>
        <p:nvPicPr>
          <p:cNvPr id="4" name="Picture 3"/>
          <p:cNvPicPr>
            <a:picLocks noChangeAspect="1" noChangeArrowheads="1"/>
          </p:cNvPicPr>
          <p:nvPr/>
        </p:nvPicPr>
        <p:blipFill>
          <a:blip r:embed="rId3" cstate="print"/>
          <a:srcRect/>
          <a:stretch>
            <a:fillRect/>
          </a:stretch>
        </p:blipFill>
        <p:spPr bwMode="auto">
          <a:xfrm>
            <a:off x="300251" y="187772"/>
            <a:ext cx="8215099" cy="1261502"/>
          </a:xfrm>
          <a:prstGeom prst="rect">
            <a:avLst/>
          </a:prstGeom>
          <a:noFill/>
          <a:ln w="12700">
            <a:noFill/>
            <a:miter lim="800000"/>
            <a:headEnd/>
            <a:tailEnd/>
          </a:ln>
        </p:spPr>
      </p:pic>
      <p:sp>
        <p:nvSpPr>
          <p:cNvPr id="7" name="TextBox 6"/>
          <p:cNvSpPr txBox="1"/>
          <p:nvPr/>
        </p:nvSpPr>
        <p:spPr>
          <a:xfrm>
            <a:off x="805344" y="280224"/>
            <a:ext cx="7710006" cy="1569660"/>
          </a:xfrm>
          <a:prstGeom prst="rect">
            <a:avLst/>
          </a:prstGeom>
          <a:noFill/>
        </p:spPr>
        <p:txBody>
          <a:bodyPr wrap="square" rtlCol="0">
            <a:spAutoFit/>
          </a:bodyPr>
          <a:lstStyle/>
          <a:p>
            <a:r>
              <a:rPr lang="en-US" sz="3200" dirty="0">
                <a:solidFill>
                  <a:schemeClr val="bg1"/>
                </a:solidFill>
              </a:rPr>
              <a:t>Applying Treated Wastewater to Roads and Crops</a:t>
            </a:r>
          </a:p>
          <a:p>
            <a:endParaRPr lang="en-US" sz="3200" dirty="0">
              <a:solidFill>
                <a:schemeClr val="bg1"/>
              </a:solidFill>
            </a:endParaRPr>
          </a:p>
        </p:txBody>
      </p:sp>
    </p:spTree>
    <p:extLst>
      <p:ext uri="{BB962C8B-B14F-4D97-AF65-F5344CB8AC3E}">
        <p14:creationId xmlns:p14="http://schemas.microsoft.com/office/powerpoint/2010/main" val="1696467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309" y="1171562"/>
            <a:ext cx="8742375" cy="2821153"/>
          </a:xfrm>
        </p:spPr>
        <p:txBody>
          <a:bodyPr>
            <a:noAutofit/>
          </a:bodyPr>
          <a:lstStyle/>
          <a:p>
            <a:pPr marL="0" indent="0">
              <a:lnSpc>
                <a:spcPct val="100000"/>
              </a:lnSpc>
              <a:spcBef>
                <a:spcPts val="0"/>
              </a:spcBef>
              <a:buNone/>
            </a:pPr>
            <a:endParaRPr lang="en-US" sz="400" b="1" dirty="0"/>
          </a:p>
          <a:p>
            <a:pPr marL="0" indent="0">
              <a:lnSpc>
                <a:spcPct val="100000"/>
              </a:lnSpc>
              <a:spcBef>
                <a:spcPts val="0"/>
              </a:spcBef>
              <a:buNone/>
            </a:pPr>
            <a:r>
              <a:rPr lang="en-US" sz="2000" b="1" dirty="0"/>
              <a:t>Q: Does company report practices for identifying and managing hazards from naturally occurring radioactive materials (NORM), including contaminated equipment and wastewater, and for tracking its own and its contractors’ management of such wastes?</a:t>
            </a:r>
          </a:p>
          <a:p>
            <a:pPr marL="0" indent="0">
              <a:lnSpc>
                <a:spcPct val="100000"/>
              </a:lnSpc>
              <a:spcBef>
                <a:spcPts val="0"/>
              </a:spcBef>
              <a:buNone/>
            </a:pPr>
            <a:endParaRPr lang="en-US" sz="1200" b="1" dirty="0"/>
          </a:p>
          <a:p>
            <a:pPr marL="0" indent="0">
              <a:lnSpc>
                <a:spcPct val="100000"/>
              </a:lnSpc>
              <a:spcBef>
                <a:spcPts val="0"/>
              </a:spcBef>
              <a:buNone/>
            </a:pPr>
            <a:r>
              <a:rPr lang="en-US" sz="2000" b="1" dirty="0"/>
              <a:t>Why it Matters:</a:t>
            </a:r>
          </a:p>
          <a:p>
            <a:pPr>
              <a:lnSpc>
                <a:spcPct val="100000"/>
              </a:lnSpc>
              <a:spcBef>
                <a:spcPts val="0"/>
              </a:spcBef>
            </a:pPr>
            <a:r>
              <a:rPr lang="en-US" sz="2000" dirty="0"/>
              <a:t>Naturally Occurring Radioactive Materials (NORM) can be brought to the surface in produced water and drilling waste.</a:t>
            </a:r>
          </a:p>
          <a:p>
            <a:pPr>
              <a:lnSpc>
                <a:spcPct val="100000"/>
              </a:lnSpc>
              <a:spcBef>
                <a:spcPts val="0"/>
              </a:spcBef>
            </a:pPr>
            <a:r>
              <a:rPr lang="en-US" sz="2000" dirty="0"/>
              <a:t>NORM can negatively impact human health and the environment if mismanaged. </a:t>
            </a:r>
          </a:p>
          <a:p>
            <a:pPr marL="0" indent="0">
              <a:lnSpc>
                <a:spcPct val="100000"/>
              </a:lnSpc>
              <a:spcBef>
                <a:spcPts val="0"/>
              </a:spcBef>
              <a:buNone/>
            </a:pPr>
            <a:r>
              <a:rPr lang="en-US" sz="2000" b="1" dirty="0"/>
              <a:t>Notable Practices:</a:t>
            </a:r>
          </a:p>
          <a:p>
            <a:pPr>
              <a:lnSpc>
                <a:spcPct val="100000"/>
              </a:lnSpc>
              <a:spcBef>
                <a:spcPts val="0"/>
              </a:spcBef>
            </a:pPr>
            <a:r>
              <a:rPr lang="en-US" sz="2000" dirty="0">
                <a:latin typeface="Calibri" panose="020F0502020204030204" pitchFamily="34" charset="0"/>
                <a:cs typeface="Calibri" panose="020F0502020204030204" pitchFamily="34" charset="0"/>
              </a:rPr>
              <a:t>Tracking and disposing NORM materials </a:t>
            </a:r>
          </a:p>
          <a:p>
            <a:pPr marL="114300" indent="0">
              <a:lnSpc>
                <a:spcPct val="100000"/>
              </a:lnSpc>
              <a:spcBef>
                <a:spcPts val="0"/>
              </a:spcBef>
              <a:buNone/>
            </a:pPr>
            <a:r>
              <a:rPr lang="en-US" sz="2000" dirty="0">
                <a:latin typeface="Calibri" panose="020F0502020204030204" pitchFamily="34" charset="0"/>
                <a:cs typeface="Calibri" panose="020F0502020204030204" pitchFamily="34" charset="0"/>
              </a:rPr>
              <a:t>      at sites licensed to manage such </a:t>
            </a:r>
          </a:p>
          <a:p>
            <a:pPr marL="114300" indent="0">
              <a:lnSpc>
                <a:spcPct val="100000"/>
              </a:lnSpc>
              <a:spcBef>
                <a:spcPts val="0"/>
              </a:spcBef>
              <a:buNone/>
            </a:pPr>
            <a:r>
              <a:rPr lang="en-US" sz="2000" dirty="0">
                <a:latin typeface="Calibri" panose="020F0502020204030204" pitchFamily="34" charset="0"/>
                <a:cs typeface="Calibri" panose="020F0502020204030204" pitchFamily="34" charset="0"/>
              </a:rPr>
              <a:t>      radioactive waste appropriately.</a:t>
            </a:r>
          </a:p>
          <a:p>
            <a:pPr>
              <a:lnSpc>
                <a:spcPct val="100000"/>
              </a:lnSpc>
              <a:spcBef>
                <a:spcPts val="0"/>
              </a:spcBef>
            </a:pPr>
            <a:r>
              <a:rPr lang="en-US" sz="2000" dirty="0">
                <a:latin typeface="Calibri" panose="020F0502020204030204" pitchFamily="34" charset="0"/>
                <a:cs typeface="Calibri" panose="020F0502020204030204" pitchFamily="34" charset="0"/>
              </a:rPr>
              <a:t>Training staff to handle carefully.</a:t>
            </a:r>
          </a:p>
          <a:p>
            <a:pPr marL="114300" indent="0">
              <a:lnSpc>
                <a:spcPct val="100000"/>
              </a:lnSpc>
              <a:spcBef>
                <a:spcPts val="0"/>
              </a:spcBef>
              <a:buNone/>
            </a:pPr>
            <a:r>
              <a:rPr lang="en-US" sz="2000" b="1" dirty="0">
                <a:latin typeface="Calibri" panose="020F0502020204030204" pitchFamily="34" charset="0"/>
                <a:cs typeface="Calibri" panose="020F0502020204030204" pitchFamily="34" charset="0"/>
              </a:rPr>
              <a:t>Disclosures:</a:t>
            </a:r>
            <a:endParaRPr lang="en-US" sz="2000" dirty="0">
              <a:latin typeface="Calibri" panose="020F0502020204030204" pitchFamily="34" charset="0"/>
              <a:cs typeface="Calibri" panose="020F0502020204030204" pitchFamily="34" charset="0"/>
            </a:endParaRPr>
          </a:p>
          <a:p>
            <a:pPr>
              <a:lnSpc>
                <a:spcPct val="100000"/>
              </a:lnSpc>
              <a:spcBef>
                <a:spcPts val="0"/>
              </a:spcBef>
            </a:pPr>
            <a:r>
              <a:rPr lang="en-US" sz="2000" dirty="0">
                <a:latin typeface="Calibri" panose="020F0502020204030204" pitchFamily="34" charset="0"/>
                <a:cs typeface="Calibri" panose="020F0502020204030204" pitchFamily="34" charset="0"/>
              </a:rPr>
              <a:t>11 companies disclosed practices for </a:t>
            </a:r>
          </a:p>
          <a:p>
            <a:pPr marL="114300" indent="0">
              <a:lnSpc>
                <a:spcPct val="100000"/>
              </a:lnSpc>
              <a:spcBef>
                <a:spcPts val="0"/>
              </a:spcBef>
              <a:buNone/>
            </a:pPr>
            <a:r>
              <a:rPr lang="en-US" sz="2000" dirty="0">
                <a:latin typeface="Calibri" panose="020F0502020204030204" pitchFamily="34" charset="0"/>
                <a:cs typeface="Calibri" panose="020F0502020204030204" pitchFamily="34" charset="0"/>
              </a:rPr>
              <a:t>      managing NORM material.</a:t>
            </a:r>
          </a:p>
          <a:p>
            <a:pPr marL="0" indent="0">
              <a:lnSpc>
                <a:spcPct val="100000"/>
              </a:lnSpc>
              <a:spcBef>
                <a:spcPts val="0"/>
              </a:spcBef>
              <a:buNone/>
            </a:pPr>
            <a:endParaRPr lang="en-US" sz="2000" b="1" dirty="0"/>
          </a:p>
        </p:txBody>
      </p:sp>
      <p:pic>
        <p:nvPicPr>
          <p:cNvPr id="4" name="Picture 3"/>
          <p:cNvPicPr>
            <a:picLocks noChangeAspect="1" noChangeArrowheads="1"/>
          </p:cNvPicPr>
          <p:nvPr/>
        </p:nvPicPr>
        <p:blipFill>
          <a:blip r:embed="rId3" cstate="print"/>
          <a:srcRect/>
          <a:stretch>
            <a:fillRect/>
          </a:stretch>
        </p:blipFill>
        <p:spPr bwMode="auto">
          <a:xfrm>
            <a:off x="628650" y="384418"/>
            <a:ext cx="7886700" cy="837553"/>
          </a:xfrm>
          <a:prstGeom prst="rect">
            <a:avLst/>
          </a:prstGeom>
          <a:noFill/>
          <a:ln w="12700">
            <a:noFill/>
            <a:miter lim="800000"/>
            <a:headEnd/>
            <a:tailEnd/>
          </a:ln>
        </p:spPr>
      </p:pic>
      <p:sp>
        <p:nvSpPr>
          <p:cNvPr id="7" name="TextBox 6"/>
          <p:cNvSpPr txBox="1"/>
          <p:nvPr/>
        </p:nvSpPr>
        <p:spPr>
          <a:xfrm>
            <a:off x="805344" y="510989"/>
            <a:ext cx="7710006" cy="1077218"/>
          </a:xfrm>
          <a:prstGeom prst="rect">
            <a:avLst/>
          </a:prstGeom>
          <a:noFill/>
        </p:spPr>
        <p:txBody>
          <a:bodyPr wrap="square" rtlCol="0">
            <a:spAutoFit/>
          </a:bodyPr>
          <a:lstStyle/>
          <a:p>
            <a:r>
              <a:rPr lang="en-US" sz="3200" dirty="0">
                <a:solidFill>
                  <a:schemeClr val="bg1"/>
                </a:solidFill>
              </a:rPr>
              <a:t>Managing Radiation Risks</a:t>
            </a:r>
          </a:p>
          <a:p>
            <a:endParaRPr lang="en-US" sz="3200" dirty="0">
              <a:solidFill>
                <a:schemeClr val="bg1"/>
              </a:solidFill>
            </a:endParaRPr>
          </a:p>
        </p:txBody>
      </p:sp>
      <p:pic>
        <p:nvPicPr>
          <p:cNvPr id="5" name="Picture 4" descr="http://archive.alleghenyfront.org/sites/default/files/styles/slideshow_medium_626/public/truckscale.700_0a87b.jpg?itok=JTymrcIq"/>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0022" y="4243076"/>
            <a:ext cx="3534118" cy="2614924"/>
          </a:xfrm>
          <a:prstGeom prst="rect">
            <a:avLst/>
          </a:prstGeom>
          <a:noFill/>
          <a:ln>
            <a:solidFill>
              <a:schemeClr val="tx1"/>
            </a:solidFill>
          </a:ln>
        </p:spPr>
      </p:pic>
    </p:spTree>
    <p:extLst>
      <p:ext uri="{BB962C8B-B14F-4D97-AF65-F5344CB8AC3E}">
        <p14:creationId xmlns:p14="http://schemas.microsoft.com/office/powerpoint/2010/main" val="1568767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0" y="1284538"/>
            <a:ext cx="7886700" cy="5573461"/>
          </a:xfrm>
        </p:spPr>
        <p:txBody>
          <a:bodyPr>
            <a:normAutofit lnSpcReduction="10000"/>
          </a:bodyPr>
          <a:lstStyle/>
          <a:p>
            <a:pPr marL="0" indent="0">
              <a:lnSpc>
                <a:spcPct val="100000"/>
              </a:lnSpc>
              <a:spcBef>
                <a:spcPts val="0"/>
              </a:spcBef>
              <a:buNone/>
            </a:pPr>
            <a:endParaRPr lang="en-US" sz="2000" b="1" dirty="0"/>
          </a:p>
          <a:p>
            <a:pPr marL="0" indent="0">
              <a:lnSpc>
                <a:spcPct val="100000"/>
              </a:lnSpc>
              <a:spcBef>
                <a:spcPts val="0"/>
              </a:spcBef>
              <a:buNone/>
            </a:pPr>
            <a:r>
              <a:rPr lang="en-US" sz="2000" b="1" dirty="0"/>
              <a:t>Q: Does company explain process for managing inactive wells, including whether practice differs from play to play?</a:t>
            </a:r>
          </a:p>
          <a:p>
            <a:pPr marL="0" indent="0">
              <a:lnSpc>
                <a:spcPct val="100000"/>
              </a:lnSpc>
              <a:spcBef>
                <a:spcPts val="0"/>
              </a:spcBef>
              <a:buNone/>
            </a:pPr>
            <a:endParaRPr lang="en-US" sz="2000" b="1" dirty="0"/>
          </a:p>
          <a:p>
            <a:pPr marL="0" indent="0">
              <a:lnSpc>
                <a:spcPct val="100000"/>
              </a:lnSpc>
              <a:spcBef>
                <a:spcPts val="0"/>
              </a:spcBef>
              <a:buNone/>
            </a:pPr>
            <a:r>
              <a:rPr lang="en-US" sz="2000" b="1" dirty="0"/>
              <a:t>Why it Matters:</a:t>
            </a:r>
          </a:p>
          <a:p>
            <a:pPr>
              <a:lnSpc>
                <a:spcPct val="100000"/>
              </a:lnSpc>
              <a:spcBef>
                <a:spcPts val="0"/>
              </a:spcBef>
            </a:pPr>
            <a:r>
              <a:rPr lang="en-US" sz="2000" dirty="0"/>
              <a:t>In Alberta, the number of inactive wells is expected to double to 180,000 by 2030. Cleanup could cost billions.</a:t>
            </a:r>
          </a:p>
          <a:p>
            <a:pPr>
              <a:lnSpc>
                <a:spcPct val="100000"/>
              </a:lnSpc>
              <a:spcBef>
                <a:spcPts val="0"/>
              </a:spcBef>
            </a:pPr>
            <a:r>
              <a:rPr lang="en-US" sz="2000" dirty="0"/>
              <a:t>While some inactive wells may be used again, some are not.</a:t>
            </a:r>
          </a:p>
          <a:p>
            <a:pPr>
              <a:lnSpc>
                <a:spcPct val="100000"/>
              </a:lnSpc>
              <a:spcBef>
                <a:spcPts val="0"/>
              </a:spcBef>
            </a:pPr>
            <a:r>
              <a:rPr lang="en-US" sz="2000" dirty="0"/>
              <a:t>Plugged wells have been found to leak, and plug technologies vary. Further research is needed to determine the best options for different types of wells.</a:t>
            </a:r>
          </a:p>
          <a:p>
            <a:pPr marL="0" indent="0">
              <a:lnSpc>
                <a:spcPct val="100000"/>
              </a:lnSpc>
              <a:spcBef>
                <a:spcPts val="0"/>
              </a:spcBef>
              <a:buNone/>
            </a:pPr>
            <a:r>
              <a:rPr lang="en-US" sz="2000" b="1" dirty="0">
                <a:latin typeface="Calibri" panose="020F0502020204030204" pitchFamily="34" charset="0"/>
                <a:cs typeface="Calibri" panose="020F0502020204030204" pitchFamily="34" charset="0"/>
              </a:rPr>
              <a:t>Notable Practices:</a:t>
            </a:r>
          </a:p>
          <a:p>
            <a:pPr>
              <a:lnSpc>
                <a:spcPct val="100000"/>
              </a:lnSpc>
              <a:spcBef>
                <a:spcPts val="0"/>
              </a:spcBef>
            </a:pPr>
            <a:r>
              <a:rPr lang="en-US" sz="2000" dirty="0">
                <a:latin typeface="Calibri" panose="020F0502020204030204" pitchFamily="34" charset="0"/>
                <a:cs typeface="Calibri" panose="020F0502020204030204" pitchFamily="34" charset="0"/>
              </a:rPr>
              <a:t>Practices vary to ensure proper closure of </a:t>
            </a:r>
          </a:p>
          <a:p>
            <a:pPr marL="114300" indent="0">
              <a:lnSpc>
                <a:spcPct val="100000"/>
              </a:lnSpc>
              <a:spcBef>
                <a:spcPts val="0"/>
              </a:spcBef>
              <a:buNone/>
            </a:pPr>
            <a:r>
              <a:rPr lang="en-US" sz="2000" dirty="0">
                <a:latin typeface="Calibri" panose="020F0502020204030204" pitchFamily="34" charset="0"/>
                <a:cs typeface="Calibri" panose="020F0502020204030204" pitchFamily="34" charset="0"/>
              </a:rPr>
              <a:t>      inactive wells. Steps include: plugging, removing </a:t>
            </a:r>
          </a:p>
          <a:p>
            <a:pPr marL="114300" indent="0">
              <a:lnSpc>
                <a:spcPct val="100000"/>
              </a:lnSpc>
              <a:spcBef>
                <a:spcPts val="0"/>
              </a:spcBef>
              <a:buNone/>
            </a:pPr>
            <a:r>
              <a:rPr lang="en-US" sz="2000" dirty="0">
                <a:latin typeface="Calibri" panose="020F0502020204030204" pitchFamily="34" charset="0"/>
                <a:cs typeface="Calibri" panose="020F0502020204030204" pitchFamily="34" charset="0"/>
              </a:rPr>
              <a:t>      equipment, restoring/remediating land to prior </a:t>
            </a:r>
          </a:p>
          <a:p>
            <a:pPr marL="114300" indent="0">
              <a:lnSpc>
                <a:spcPct val="100000"/>
              </a:lnSpc>
              <a:spcBef>
                <a:spcPts val="0"/>
              </a:spcBef>
              <a:buNone/>
            </a:pPr>
            <a:r>
              <a:rPr lang="en-US" sz="2000" dirty="0">
                <a:latin typeface="Calibri" panose="020F0502020204030204" pitchFamily="34" charset="0"/>
                <a:cs typeface="Calibri" panose="020F0502020204030204" pitchFamily="34" charset="0"/>
              </a:rPr>
              <a:t>      conditions.</a:t>
            </a:r>
          </a:p>
          <a:p>
            <a:pPr marL="0" indent="0">
              <a:lnSpc>
                <a:spcPct val="100000"/>
              </a:lnSpc>
              <a:spcBef>
                <a:spcPts val="0"/>
              </a:spcBef>
              <a:buNone/>
            </a:pPr>
            <a:r>
              <a:rPr lang="en-US" sz="2000" b="1" dirty="0">
                <a:latin typeface="Calibri" panose="020F0502020204030204" pitchFamily="34" charset="0"/>
                <a:cs typeface="Calibri" panose="020F0502020204030204" pitchFamily="34" charset="0"/>
              </a:rPr>
              <a:t>Disclosures:</a:t>
            </a:r>
          </a:p>
          <a:p>
            <a:pPr>
              <a:lnSpc>
                <a:spcPct val="100000"/>
              </a:lnSpc>
              <a:spcBef>
                <a:spcPts val="0"/>
              </a:spcBef>
            </a:pPr>
            <a:r>
              <a:rPr lang="en-US" sz="2000" dirty="0">
                <a:latin typeface="Calibri" panose="020F0502020204030204" pitchFamily="34" charset="0"/>
                <a:cs typeface="Calibri" panose="020F0502020204030204" pitchFamily="34" charset="0"/>
              </a:rPr>
              <a:t>14 companies described practices used </a:t>
            </a:r>
          </a:p>
          <a:p>
            <a:pPr marL="114300" indent="0">
              <a:lnSpc>
                <a:spcPct val="100000"/>
              </a:lnSpc>
              <a:spcBef>
                <a:spcPts val="0"/>
              </a:spcBef>
              <a:buNone/>
            </a:pPr>
            <a:r>
              <a:rPr lang="en-US" sz="2000" dirty="0">
                <a:latin typeface="Calibri" panose="020F0502020204030204" pitchFamily="34" charset="0"/>
                <a:cs typeface="Calibri" panose="020F0502020204030204" pitchFamily="34" charset="0"/>
              </a:rPr>
              <a:t>      companywide for closing wells.</a:t>
            </a:r>
          </a:p>
          <a:p>
            <a:pPr marL="114300" indent="0">
              <a:lnSpc>
                <a:spcPct val="100000"/>
              </a:lnSpc>
              <a:spcBef>
                <a:spcPts val="0"/>
              </a:spcBef>
              <a:buNone/>
            </a:pPr>
            <a:endParaRPr lang="en-US" sz="2000" dirty="0"/>
          </a:p>
          <a:p>
            <a:pPr>
              <a:lnSpc>
                <a:spcPct val="100000"/>
              </a:lnSpc>
              <a:spcBef>
                <a:spcPts val="0"/>
              </a:spcBef>
            </a:pPr>
            <a:endParaRPr lang="en-US" sz="2200" b="1" dirty="0"/>
          </a:p>
        </p:txBody>
      </p:sp>
      <p:pic>
        <p:nvPicPr>
          <p:cNvPr id="4" name="Picture 3"/>
          <p:cNvPicPr>
            <a:picLocks noChangeAspect="1" noChangeArrowheads="1"/>
          </p:cNvPicPr>
          <p:nvPr/>
        </p:nvPicPr>
        <p:blipFill>
          <a:blip r:embed="rId3" cstate="print"/>
          <a:srcRect/>
          <a:stretch>
            <a:fillRect/>
          </a:stretch>
        </p:blipFill>
        <p:spPr bwMode="auto">
          <a:xfrm>
            <a:off x="628650" y="384419"/>
            <a:ext cx="7886700" cy="854178"/>
          </a:xfrm>
          <a:prstGeom prst="rect">
            <a:avLst/>
          </a:prstGeom>
          <a:noFill/>
          <a:ln w="12700">
            <a:noFill/>
            <a:miter lim="800000"/>
            <a:headEnd/>
            <a:tailEnd/>
          </a:ln>
        </p:spPr>
      </p:pic>
      <p:sp>
        <p:nvSpPr>
          <p:cNvPr id="7" name="TextBox 6"/>
          <p:cNvSpPr txBox="1"/>
          <p:nvPr/>
        </p:nvSpPr>
        <p:spPr>
          <a:xfrm>
            <a:off x="805344" y="510989"/>
            <a:ext cx="7710006" cy="1077218"/>
          </a:xfrm>
          <a:prstGeom prst="rect">
            <a:avLst/>
          </a:prstGeom>
          <a:noFill/>
        </p:spPr>
        <p:txBody>
          <a:bodyPr wrap="square" rtlCol="0">
            <a:spAutoFit/>
          </a:bodyPr>
          <a:lstStyle/>
          <a:p>
            <a:r>
              <a:rPr lang="en-US" sz="3200" dirty="0">
                <a:solidFill>
                  <a:schemeClr val="bg1"/>
                </a:solidFill>
              </a:rPr>
              <a:t>Managing Inactive Wells</a:t>
            </a:r>
          </a:p>
          <a:p>
            <a:endParaRPr lang="en-US" sz="3200" dirty="0">
              <a:solidFill>
                <a:schemeClr val="bg1"/>
              </a:solidFill>
            </a:endParaRPr>
          </a:p>
        </p:txBody>
      </p:sp>
      <p:pic>
        <p:nvPicPr>
          <p:cNvPr id="5" name="Picture 4" descr="frackwell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7173" y="4457534"/>
            <a:ext cx="2648261" cy="2098011"/>
          </a:xfrm>
          <a:prstGeom prst="rect">
            <a:avLst/>
          </a:prstGeom>
          <a:noFill/>
          <a:ln>
            <a:solidFill>
              <a:schemeClr val="tx1"/>
            </a:solidFill>
          </a:ln>
        </p:spPr>
      </p:pic>
    </p:spTree>
    <p:extLst>
      <p:ext uri="{BB962C8B-B14F-4D97-AF65-F5344CB8AC3E}">
        <p14:creationId xmlns:p14="http://schemas.microsoft.com/office/powerpoint/2010/main" val="2004177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5"/>
          <p:cNvSpPr txBox="1">
            <a:spLocks noGrp="1"/>
          </p:cNvSpPr>
          <p:nvPr>
            <p:ph type="body" idx="1"/>
          </p:nvPr>
        </p:nvSpPr>
        <p:spPr>
          <a:xfrm>
            <a:off x="608581" y="1835164"/>
            <a:ext cx="7641328"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dirty="0"/>
              <a:t>Substantial improvements since 2013</a:t>
            </a:r>
          </a:p>
          <a:p>
            <a:pPr marL="0" lvl="0" indent="0" algn="l" rtl="0">
              <a:lnSpc>
                <a:spcPct val="100000"/>
              </a:lnSpc>
              <a:spcBef>
                <a:spcPts val="0"/>
              </a:spcBef>
              <a:spcAft>
                <a:spcPts val="0"/>
              </a:spcAft>
              <a:buClr>
                <a:schemeClr val="dk1"/>
              </a:buClr>
              <a:buSzPts val="2400"/>
              <a:buNone/>
            </a:pPr>
            <a:endParaRPr sz="500" dirty="0"/>
          </a:p>
          <a:p>
            <a:pPr marL="228600" lvl="0" indent="-228600" algn="l" rtl="0">
              <a:lnSpc>
                <a:spcPct val="100000"/>
              </a:lnSpc>
              <a:spcBef>
                <a:spcPts val="0"/>
              </a:spcBef>
              <a:spcAft>
                <a:spcPts val="0"/>
              </a:spcAft>
              <a:buClr>
                <a:schemeClr val="dk1"/>
              </a:buClr>
              <a:buSzPts val="2400"/>
              <a:buChar char="•"/>
            </a:pPr>
            <a:r>
              <a:rPr lang="en-US" sz="2400" dirty="0"/>
              <a:t>Investor/company engagement learnings</a:t>
            </a:r>
          </a:p>
          <a:p>
            <a:pPr marL="0" lvl="0" indent="0" algn="l" rtl="0">
              <a:lnSpc>
                <a:spcPct val="100000"/>
              </a:lnSpc>
              <a:spcBef>
                <a:spcPts val="0"/>
              </a:spcBef>
              <a:spcAft>
                <a:spcPts val="0"/>
              </a:spcAft>
              <a:buClr>
                <a:schemeClr val="dk1"/>
              </a:buClr>
              <a:buSzPts val="2400"/>
              <a:buNone/>
            </a:pPr>
            <a:endParaRPr sz="500" dirty="0"/>
          </a:p>
          <a:p>
            <a:pPr marL="228600" lvl="0" indent="-228600" algn="l" rtl="0">
              <a:lnSpc>
                <a:spcPct val="100000"/>
              </a:lnSpc>
              <a:spcBef>
                <a:spcPts val="0"/>
              </a:spcBef>
              <a:spcAft>
                <a:spcPts val="0"/>
              </a:spcAft>
              <a:buClr>
                <a:schemeClr val="dk1"/>
              </a:buClr>
              <a:buSzPts val="2400"/>
              <a:buChar char="•"/>
            </a:pPr>
            <a:r>
              <a:rPr lang="en-US" sz="2400" dirty="0"/>
              <a:t>Other detailed disclosure initiatives:</a:t>
            </a:r>
            <a:endParaRPr dirty="0"/>
          </a:p>
          <a:p>
            <a:pPr marL="685800" lvl="1" indent="-228600" algn="l" rtl="0">
              <a:lnSpc>
                <a:spcPct val="100000"/>
              </a:lnSpc>
              <a:spcBef>
                <a:spcPts val="0"/>
              </a:spcBef>
              <a:spcAft>
                <a:spcPts val="0"/>
              </a:spcAft>
              <a:buClr>
                <a:schemeClr val="dk1"/>
              </a:buClr>
              <a:buSzPts val="2400"/>
              <a:buChar char="•"/>
            </a:pPr>
            <a:r>
              <a:rPr lang="en-US" dirty="0"/>
              <a:t>Natural Gas Supply Collaborative</a:t>
            </a:r>
            <a:endParaRPr dirty="0"/>
          </a:p>
          <a:p>
            <a:pPr marL="685800" lvl="1" indent="-228600" algn="l" rtl="0">
              <a:lnSpc>
                <a:spcPct val="100000"/>
              </a:lnSpc>
              <a:spcBef>
                <a:spcPts val="0"/>
              </a:spcBef>
              <a:spcAft>
                <a:spcPts val="0"/>
              </a:spcAft>
              <a:buClr>
                <a:schemeClr val="dk1"/>
              </a:buClr>
              <a:buSzPts val="2400"/>
              <a:buChar char="•"/>
            </a:pPr>
            <a:r>
              <a:rPr lang="en-US" dirty="0"/>
              <a:t>“Responsible Gas” certification</a:t>
            </a:r>
          </a:p>
          <a:p>
            <a:pPr marL="457200" lvl="1" indent="0" algn="l" rtl="0">
              <a:lnSpc>
                <a:spcPct val="100000"/>
              </a:lnSpc>
              <a:spcBef>
                <a:spcPts val="0"/>
              </a:spcBef>
              <a:spcAft>
                <a:spcPts val="0"/>
              </a:spcAft>
              <a:buClr>
                <a:schemeClr val="dk1"/>
              </a:buClr>
              <a:buSzPts val="2400"/>
              <a:buNone/>
            </a:pPr>
            <a:endParaRPr sz="500" dirty="0"/>
          </a:p>
          <a:p>
            <a:pPr marL="228600" lvl="0" indent="-228600" algn="l" rtl="0">
              <a:lnSpc>
                <a:spcPct val="100000"/>
              </a:lnSpc>
              <a:spcBef>
                <a:spcPts val="0"/>
              </a:spcBef>
              <a:spcAft>
                <a:spcPts val="0"/>
              </a:spcAft>
              <a:buClr>
                <a:schemeClr val="dk1"/>
              </a:buClr>
              <a:buSzPts val="2400"/>
              <a:buChar char="•"/>
            </a:pPr>
            <a:r>
              <a:rPr lang="en-US" sz="2400" dirty="0"/>
              <a:t>Despite improvements since 2013, a significant portion of the industry is leaving investors substantially in the dark.</a:t>
            </a:r>
            <a:endParaRPr dirty="0"/>
          </a:p>
        </p:txBody>
      </p:sp>
      <p:pic>
        <p:nvPicPr>
          <p:cNvPr id="317" name="Google Shape;317;p35"/>
          <p:cNvPicPr preferRelativeResize="0"/>
          <p:nvPr/>
        </p:nvPicPr>
        <p:blipFill rotWithShape="1">
          <a:blip r:embed="rId3">
            <a:alphaModFix/>
          </a:blip>
          <a:srcRect/>
          <a:stretch/>
        </p:blipFill>
        <p:spPr>
          <a:xfrm>
            <a:off x="628650" y="384419"/>
            <a:ext cx="7886700" cy="910982"/>
          </a:xfrm>
          <a:prstGeom prst="rect">
            <a:avLst/>
          </a:prstGeom>
          <a:noFill/>
          <a:ln>
            <a:noFill/>
          </a:ln>
        </p:spPr>
      </p:pic>
      <p:sp>
        <p:nvSpPr>
          <p:cNvPr id="318" name="Google Shape;318;p35"/>
          <p:cNvSpPr txBox="1"/>
          <p:nvPr/>
        </p:nvSpPr>
        <p:spPr>
          <a:xfrm>
            <a:off x="805344" y="510989"/>
            <a:ext cx="77100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1" dirty="0">
                <a:solidFill>
                  <a:schemeClr val="lt1"/>
                </a:solidFill>
                <a:latin typeface="Calibri"/>
                <a:ea typeface="Calibri"/>
                <a:cs typeface="Calibri"/>
                <a:sym typeface="Calibri"/>
              </a:rPr>
              <a:t>Disclosing the Facts 2019 - Trends</a:t>
            </a:r>
            <a:endParaRPr dirty="0"/>
          </a:p>
        </p:txBody>
      </p:sp>
      <p:sp>
        <p:nvSpPr>
          <p:cNvPr id="319" name="Google Shape;319;p35"/>
          <p:cNvSpPr txBox="1"/>
          <p:nvPr/>
        </p:nvSpPr>
        <p:spPr>
          <a:xfrm>
            <a:off x="1075805" y="6572249"/>
            <a:ext cx="7167281"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i="1">
                <a:solidFill>
                  <a:schemeClr val="dk1"/>
                </a:solidFill>
                <a:latin typeface="Calibri"/>
                <a:ea typeface="Calibri"/>
                <a:cs typeface="Calibri"/>
                <a:sym typeface="Calibri"/>
              </a:rPr>
              <a:t>The information in this report should not be considered a recommendation to buy or sell any security. All investments involve risk, including the risk of losing principal.</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20" name="Google Shape;320;p35"/>
          <p:cNvCxnSpPr/>
          <p:nvPr/>
        </p:nvCxnSpPr>
        <p:spPr>
          <a:xfrm rot="10800000">
            <a:off x="1371600" y="6569492"/>
            <a:ext cx="6400800" cy="0"/>
          </a:xfrm>
          <a:prstGeom prst="straightConnector1">
            <a:avLst/>
          </a:prstGeom>
          <a:noFill/>
          <a:ln w="12700" cap="flat" cmpd="sng">
            <a:solidFill>
              <a:srgbClr val="B3B3B3"/>
            </a:solidFill>
            <a:prstDash val="solid"/>
            <a:miter lim="800000"/>
            <a:headEnd type="none" w="med" len="med"/>
            <a:tailEnd type="non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6"/>
          <p:cNvSpPr/>
          <p:nvPr/>
        </p:nvSpPr>
        <p:spPr>
          <a:xfrm>
            <a:off x="3455123" y="5183061"/>
            <a:ext cx="1981200" cy="734695"/>
          </a:xfrm>
          <a:prstGeom prst="rightArrow">
            <a:avLst>
              <a:gd name="adj1" fmla="val 50000"/>
              <a:gd name="adj2" fmla="val 50005"/>
            </a:avLst>
          </a:prstGeom>
          <a:solidFill>
            <a:srgbClr val="EBA017"/>
          </a:solidFill>
          <a:ln>
            <a:noFill/>
          </a:ln>
          <a:effectLst>
            <a:outerShdw blurRad="50800" dist="38100" dir="2700000" algn="tl" rotWithShape="0">
              <a:srgbClr val="000000">
                <a:alpha val="3921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2000"/>
              <a:buFont typeface="Cambria"/>
              <a:buNone/>
            </a:pPr>
            <a:r>
              <a:rPr lang="en-US" sz="2000">
                <a:solidFill>
                  <a:srgbClr val="FFFFFF"/>
                </a:solidFill>
                <a:latin typeface="Cambria"/>
                <a:ea typeface="Cambria"/>
                <a:cs typeface="Cambria"/>
                <a:sym typeface="Cambria"/>
              </a:rPr>
              <a:t>Q&amp;A Window</a:t>
            </a:r>
            <a:endParaRPr sz="1000">
              <a:solidFill>
                <a:srgbClr val="000000"/>
              </a:solidFill>
              <a:latin typeface="Times"/>
              <a:ea typeface="Times"/>
              <a:cs typeface="Times"/>
              <a:sym typeface="Times"/>
            </a:endParaRPr>
          </a:p>
        </p:txBody>
      </p:sp>
      <p:pic>
        <p:nvPicPr>
          <p:cNvPr id="326" name="Google Shape;326;p36"/>
          <p:cNvPicPr preferRelativeResize="0"/>
          <p:nvPr/>
        </p:nvPicPr>
        <p:blipFill rotWithShape="1">
          <a:blip r:embed="rId3">
            <a:alphaModFix/>
          </a:blip>
          <a:srcRect t="985"/>
          <a:stretch/>
        </p:blipFill>
        <p:spPr>
          <a:xfrm>
            <a:off x="5967396" y="1516726"/>
            <a:ext cx="2133600" cy="4646295"/>
          </a:xfrm>
          <a:prstGeom prst="rect">
            <a:avLst/>
          </a:prstGeom>
          <a:noFill/>
          <a:ln>
            <a:noFill/>
          </a:ln>
          <a:effectLst>
            <a:outerShdw blurRad="292100" dist="139700" dir="2700000" algn="tl" rotWithShape="0">
              <a:srgbClr val="333333">
                <a:alpha val="64313"/>
              </a:srgbClr>
            </a:outerShdw>
          </a:effectLst>
        </p:spPr>
      </p:pic>
      <p:sp>
        <p:nvSpPr>
          <p:cNvPr id="327" name="Google Shape;327;p36"/>
          <p:cNvSpPr/>
          <p:nvPr/>
        </p:nvSpPr>
        <p:spPr>
          <a:xfrm>
            <a:off x="635173" y="4872206"/>
            <a:ext cx="4359910" cy="167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Calibri"/>
              <a:buNone/>
            </a:pPr>
            <a:r>
              <a:rPr lang="en-US" sz="2400" b="1" dirty="0">
                <a:solidFill>
                  <a:srgbClr val="000000"/>
                </a:solidFill>
                <a:latin typeface="Calibri"/>
                <a:ea typeface="Calibri"/>
                <a:cs typeface="Calibri"/>
                <a:sym typeface="Calibri"/>
              </a:rPr>
              <a:t>Use the Q&amp;A window to send us your questions</a:t>
            </a:r>
            <a:endParaRPr sz="2400" b="1" dirty="0">
              <a:solidFill>
                <a:srgbClr val="000000"/>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endParaRPr sz="2400" dirty="0">
              <a:solidFill>
                <a:srgbClr val="000000"/>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dirty="0">
              <a:solidFill>
                <a:srgbClr val="000000"/>
              </a:solidFill>
              <a:latin typeface="Calibri"/>
              <a:ea typeface="Calibri"/>
              <a:cs typeface="Calibri"/>
              <a:sym typeface="Calibri"/>
            </a:endParaRPr>
          </a:p>
          <a:p>
            <a:pPr marL="171450" marR="0" lvl="0" indent="-107950" algn="l" rtl="0">
              <a:spcBef>
                <a:spcPts val="0"/>
              </a:spcBef>
              <a:spcAft>
                <a:spcPts val="0"/>
              </a:spcAft>
              <a:buClr>
                <a:schemeClr val="dk1"/>
              </a:buClr>
              <a:buSzPts val="1000"/>
              <a:buFont typeface="Arial"/>
              <a:buNone/>
            </a:pPr>
            <a:endParaRPr sz="1000" dirty="0">
              <a:solidFill>
                <a:srgbClr val="000000"/>
              </a:solidFill>
              <a:latin typeface="Times"/>
              <a:ea typeface="Times"/>
              <a:cs typeface="Times"/>
              <a:sym typeface="Times"/>
            </a:endParaRPr>
          </a:p>
        </p:txBody>
      </p:sp>
      <p:pic>
        <p:nvPicPr>
          <p:cNvPr id="328" name="Google Shape;328;p36"/>
          <p:cNvPicPr preferRelativeResize="0"/>
          <p:nvPr/>
        </p:nvPicPr>
        <p:blipFill rotWithShape="1">
          <a:blip r:embed="rId4">
            <a:alphaModFix/>
          </a:blip>
          <a:srcRect/>
          <a:stretch/>
        </p:blipFill>
        <p:spPr>
          <a:xfrm>
            <a:off x="628650" y="212469"/>
            <a:ext cx="7886700" cy="873930"/>
          </a:xfrm>
          <a:prstGeom prst="rect">
            <a:avLst/>
          </a:prstGeom>
          <a:noFill/>
          <a:ln>
            <a:noFill/>
          </a:ln>
        </p:spPr>
      </p:pic>
      <p:sp>
        <p:nvSpPr>
          <p:cNvPr id="329" name="Google Shape;329;p36"/>
          <p:cNvSpPr txBox="1"/>
          <p:nvPr/>
        </p:nvSpPr>
        <p:spPr>
          <a:xfrm>
            <a:off x="805344" y="384575"/>
            <a:ext cx="77100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lt1"/>
                </a:solidFill>
                <a:latin typeface="Calibri"/>
                <a:ea typeface="Calibri"/>
                <a:cs typeface="Calibri"/>
                <a:sym typeface="Calibri"/>
              </a:rPr>
              <a:t>Audience Q &amp; A</a:t>
            </a:r>
            <a:endParaRPr sz="3200">
              <a:solidFill>
                <a:schemeClr val="lt1"/>
              </a:solidFill>
              <a:latin typeface="Calibri"/>
              <a:ea typeface="Calibri"/>
              <a:cs typeface="Calibri"/>
              <a:sym typeface="Calibri"/>
            </a:endParaRPr>
          </a:p>
        </p:txBody>
      </p:sp>
      <p:sp>
        <p:nvSpPr>
          <p:cNvPr id="330" name="Google Shape;330;p36"/>
          <p:cNvSpPr txBox="1"/>
          <p:nvPr/>
        </p:nvSpPr>
        <p:spPr>
          <a:xfrm>
            <a:off x="628650" y="1298190"/>
            <a:ext cx="40386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accent2"/>
                </a:solidFill>
                <a:latin typeface="Calibri"/>
                <a:ea typeface="Calibri"/>
                <a:cs typeface="Calibri"/>
                <a:sym typeface="Calibri"/>
              </a:rPr>
              <a:t>Download the report at </a:t>
            </a:r>
            <a:r>
              <a:rPr lang="en-US" sz="2400" b="1" dirty="0">
                <a:solidFill>
                  <a:srgbClr val="2F5496"/>
                </a:solidFill>
                <a:latin typeface="Calibri"/>
                <a:ea typeface="Calibri"/>
                <a:cs typeface="Calibri"/>
                <a:sym typeface="Calibri"/>
              </a:rPr>
              <a:t>http://disclosingthefacts.org/</a:t>
            </a:r>
            <a:endParaRPr sz="2400" b="1" dirty="0">
              <a:solidFill>
                <a:srgbClr val="2F5496"/>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4"/>
          <p:cNvPicPr preferRelativeResize="0"/>
          <p:nvPr/>
        </p:nvPicPr>
        <p:blipFill rotWithShape="1">
          <a:blip r:embed="rId3">
            <a:alphaModFix/>
          </a:blip>
          <a:srcRect/>
          <a:stretch/>
        </p:blipFill>
        <p:spPr>
          <a:xfrm>
            <a:off x="628650" y="384419"/>
            <a:ext cx="7886700" cy="873930"/>
          </a:xfrm>
          <a:prstGeom prst="rect">
            <a:avLst/>
          </a:prstGeom>
          <a:noFill/>
          <a:ln>
            <a:noFill/>
          </a:ln>
        </p:spPr>
      </p:pic>
      <p:sp>
        <p:nvSpPr>
          <p:cNvPr id="100" name="Google Shape;100;p14"/>
          <p:cNvSpPr txBox="1"/>
          <p:nvPr/>
        </p:nvSpPr>
        <p:spPr>
          <a:xfrm>
            <a:off x="805344" y="558941"/>
            <a:ext cx="492671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Featured Speakers</a:t>
            </a:r>
            <a:endParaRPr sz="3200" dirty="0">
              <a:solidFill>
                <a:schemeClr val="lt1"/>
              </a:solidFill>
              <a:latin typeface="Calibri"/>
              <a:ea typeface="Calibri"/>
              <a:cs typeface="Calibri"/>
              <a:sym typeface="Calibri"/>
            </a:endParaRPr>
          </a:p>
        </p:txBody>
      </p:sp>
      <p:sp>
        <p:nvSpPr>
          <p:cNvPr id="101" name="Google Shape;101;p14"/>
          <p:cNvSpPr txBox="1"/>
          <p:nvPr/>
        </p:nvSpPr>
        <p:spPr>
          <a:xfrm>
            <a:off x="6562470" y="3849952"/>
            <a:ext cx="2045901" cy="15616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Richard Liroff</a:t>
            </a:r>
            <a:r>
              <a:rPr lang="en-US" sz="1800">
                <a:solidFill>
                  <a:schemeClr val="dk1"/>
                </a:solidFill>
                <a:latin typeface="Calibri"/>
                <a:ea typeface="Calibri"/>
                <a:cs typeface="Calibri"/>
                <a:sym typeface="Calibri"/>
              </a:rPr>
              <a:t> Senior Advisor</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102" name="Google Shape;102;p14"/>
          <p:cNvSpPr/>
          <p:nvPr/>
        </p:nvSpPr>
        <p:spPr>
          <a:xfrm>
            <a:off x="4609592" y="2013180"/>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4"/>
          <p:cNvSpPr/>
          <p:nvPr/>
        </p:nvSpPr>
        <p:spPr>
          <a:xfrm>
            <a:off x="6655493" y="2013180"/>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14"/>
          <p:cNvSpPr/>
          <p:nvPr/>
        </p:nvSpPr>
        <p:spPr>
          <a:xfrm>
            <a:off x="2619121" y="2013180"/>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14"/>
          <p:cNvSpPr/>
          <p:nvPr/>
        </p:nvSpPr>
        <p:spPr>
          <a:xfrm>
            <a:off x="628650" y="2013180"/>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14"/>
          <p:cNvSpPr/>
          <p:nvPr/>
        </p:nvSpPr>
        <p:spPr>
          <a:xfrm>
            <a:off x="3826443" y="6324331"/>
            <a:ext cx="149111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April 25, 2019</a:t>
            </a:r>
            <a:endParaRPr/>
          </a:p>
        </p:txBody>
      </p:sp>
      <p:sp>
        <p:nvSpPr>
          <p:cNvPr id="107" name="Google Shape;107;p14"/>
          <p:cNvSpPr/>
          <p:nvPr/>
        </p:nvSpPr>
        <p:spPr>
          <a:xfrm>
            <a:off x="695801" y="3853651"/>
            <a:ext cx="177619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Danielle </a:t>
            </a:r>
            <a:r>
              <a:rPr lang="en-US" sz="1800" b="1" dirty="0" err="1">
                <a:solidFill>
                  <a:schemeClr val="dk1"/>
                </a:solidFill>
                <a:latin typeface="Calibri"/>
                <a:ea typeface="Calibri"/>
                <a:cs typeface="Calibri"/>
                <a:sym typeface="Calibri"/>
              </a:rPr>
              <a:t>Fugere</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dirty="0">
                <a:solidFill>
                  <a:schemeClr val="dk1"/>
                </a:solidFill>
                <a:latin typeface="Calibri"/>
                <a:ea typeface="Calibri"/>
                <a:cs typeface="Calibri"/>
                <a:sym typeface="Calibri"/>
              </a:rPr>
              <a:t>As You Sow</a:t>
            </a:r>
            <a:endParaRPr sz="1800" dirty="0">
              <a:solidFill>
                <a:schemeClr val="dk1"/>
              </a:solidFill>
              <a:latin typeface="Calibri"/>
              <a:ea typeface="Calibri"/>
              <a:cs typeface="Calibri"/>
              <a:sym typeface="Calibri"/>
            </a:endParaRPr>
          </a:p>
        </p:txBody>
      </p:sp>
      <p:sp>
        <p:nvSpPr>
          <p:cNvPr id="108" name="Google Shape;108;p14"/>
          <p:cNvSpPr/>
          <p:nvPr/>
        </p:nvSpPr>
        <p:spPr>
          <a:xfrm>
            <a:off x="2741951" y="3899818"/>
            <a:ext cx="45720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Steven Heim</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Boston Common </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Asset Management, </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LLC</a:t>
            </a:r>
            <a:endParaRPr sz="1800" i="1">
              <a:solidFill>
                <a:schemeClr val="dk1"/>
              </a:solidFill>
              <a:latin typeface="Calibri"/>
              <a:ea typeface="Calibri"/>
              <a:cs typeface="Calibri"/>
              <a:sym typeface="Calibri"/>
            </a:endParaRPr>
          </a:p>
        </p:txBody>
      </p:sp>
      <p:sp>
        <p:nvSpPr>
          <p:cNvPr id="109" name="Google Shape;109;p14"/>
          <p:cNvSpPr/>
          <p:nvPr/>
        </p:nvSpPr>
        <p:spPr>
          <a:xfrm>
            <a:off x="4893098" y="3938877"/>
            <a:ext cx="1513556"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Lila Holzman</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As You Sow</a:t>
            </a:r>
            <a:endParaRPr/>
          </a:p>
        </p:txBody>
      </p:sp>
      <p:pic>
        <p:nvPicPr>
          <p:cNvPr id="110" name="Google Shape;110;p14"/>
          <p:cNvPicPr preferRelativeResize="0"/>
          <p:nvPr/>
        </p:nvPicPr>
        <p:blipFill>
          <a:blip r:embed="rId4">
            <a:alphaModFix/>
          </a:blip>
          <a:stretch>
            <a:fillRect/>
          </a:stretch>
        </p:blipFill>
        <p:spPr>
          <a:xfrm>
            <a:off x="628650" y="2014650"/>
            <a:ext cx="1859849" cy="1859849"/>
          </a:xfrm>
          <a:prstGeom prst="rect">
            <a:avLst/>
          </a:prstGeom>
          <a:noFill/>
          <a:ln>
            <a:noFill/>
          </a:ln>
        </p:spPr>
      </p:pic>
      <p:pic>
        <p:nvPicPr>
          <p:cNvPr id="111" name="Google Shape;111;p14"/>
          <p:cNvPicPr preferRelativeResize="0"/>
          <p:nvPr/>
        </p:nvPicPr>
        <p:blipFill>
          <a:blip r:embed="rId5">
            <a:alphaModFix/>
          </a:blip>
          <a:stretch>
            <a:fillRect/>
          </a:stretch>
        </p:blipFill>
        <p:spPr>
          <a:xfrm>
            <a:off x="4609600" y="2014650"/>
            <a:ext cx="1859849" cy="1859849"/>
          </a:xfrm>
          <a:prstGeom prst="rect">
            <a:avLst/>
          </a:prstGeom>
          <a:noFill/>
          <a:ln>
            <a:noFill/>
          </a:ln>
        </p:spPr>
      </p:pic>
      <p:pic>
        <p:nvPicPr>
          <p:cNvPr id="112" name="Google Shape;112;p14"/>
          <p:cNvPicPr preferRelativeResize="0"/>
          <p:nvPr/>
        </p:nvPicPr>
        <p:blipFill>
          <a:blip r:embed="rId6">
            <a:alphaModFix/>
          </a:blip>
          <a:stretch>
            <a:fillRect/>
          </a:stretch>
        </p:blipFill>
        <p:spPr>
          <a:xfrm>
            <a:off x="2619125" y="2014650"/>
            <a:ext cx="1859849" cy="1859849"/>
          </a:xfrm>
          <a:prstGeom prst="rect">
            <a:avLst/>
          </a:prstGeom>
          <a:noFill/>
          <a:ln>
            <a:noFill/>
          </a:ln>
        </p:spPr>
      </p:pic>
      <p:pic>
        <p:nvPicPr>
          <p:cNvPr id="113" name="Google Shape;113;p14"/>
          <p:cNvPicPr preferRelativeResize="0"/>
          <p:nvPr/>
        </p:nvPicPr>
        <p:blipFill>
          <a:blip r:embed="rId7">
            <a:alphaModFix/>
          </a:blip>
          <a:stretch>
            <a:fillRect/>
          </a:stretch>
        </p:blipFill>
        <p:spPr>
          <a:xfrm>
            <a:off x="6662825" y="2014650"/>
            <a:ext cx="1859849" cy="1859849"/>
          </a:xfrm>
          <a:prstGeom prst="rect">
            <a:avLst/>
          </a:prstGeom>
          <a:noFill/>
          <a:ln>
            <a:noFill/>
          </a:ln>
        </p:spPr>
      </p:pic>
    </p:spTree>
    <p:extLst>
      <p:ext uri="{BB962C8B-B14F-4D97-AF65-F5344CB8AC3E}">
        <p14:creationId xmlns:p14="http://schemas.microsoft.com/office/powerpoint/2010/main" val="1903331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628650" y="384419"/>
            <a:ext cx="7886700" cy="873930"/>
          </a:xfrm>
          <a:prstGeom prst="rect">
            <a:avLst/>
          </a:prstGeom>
          <a:noFill/>
          <a:ln w="12700">
            <a:noFill/>
            <a:miter lim="800000"/>
            <a:headEnd/>
            <a:tailEnd/>
          </a:ln>
        </p:spPr>
      </p:pic>
      <p:sp>
        <p:nvSpPr>
          <p:cNvPr id="7" name="TextBox 6"/>
          <p:cNvSpPr txBox="1"/>
          <p:nvPr/>
        </p:nvSpPr>
        <p:spPr>
          <a:xfrm>
            <a:off x="906946" y="520311"/>
            <a:ext cx="4926716" cy="584775"/>
          </a:xfrm>
          <a:prstGeom prst="rect">
            <a:avLst/>
          </a:prstGeom>
          <a:noFill/>
        </p:spPr>
        <p:txBody>
          <a:bodyPr wrap="square" rtlCol="0">
            <a:spAutoFit/>
          </a:bodyPr>
          <a:lstStyle/>
          <a:p>
            <a:r>
              <a:rPr lang="en-US" sz="3200" dirty="0">
                <a:solidFill>
                  <a:schemeClr val="bg1"/>
                </a:solidFill>
              </a:rPr>
              <a:t>Authors</a:t>
            </a:r>
          </a:p>
        </p:txBody>
      </p:sp>
      <p:pic>
        <p:nvPicPr>
          <p:cNvPr id="10" name="Picture 9"/>
          <p:cNvPicPr>
            <a:picLocks noChangeAspect="1"/>
          </p:cNvPicPr>
          <p:nvPr/>
        </p:nvPicPr>
        <p:blipFill rotWithShape="1">
          <a:blip r:embed="rId4"/>
          <a:srcRect l="32444" t="28365" r="43474" b="15959"/>
          <a:stretch/>
        </p:blipFill>
        <p:spPr>
          <a:xfrm>
            <a:off x="5271475" y="1947865"/>
            <a:ext cx="3133926" cy="4075564"/>
          </a:xfrm>
          <a:prstGeom prst="rect">
            <a:avLst/>
          </a:prstGeom>
          <a:ln>
            <a:solidFill>
              <a:schemeClr val="tx1"/>
            </a:solidFill>
          </a:ln>
        </p:spPr>
      </p:pic>
      <p:sp>
        <p:nvSpPr>
          <p:cNvPr id="2" name="Rectangle 1"/>
          <p:cNvSpPr/>
          <p:nvPr/>
        </p:nvSpPr>
        <p:spPr>
          <a:xfrm>
            <a:off x="718457" y="1947865"/>
            <a:ext cx="4572000" cy="3262432"/>
          </a:xfrm>
          <a:prstGeom prst="rect">
            <a:avLst/>
          </a:prstGeom>
        </p:spPr>
        <p:txBody>
          <a:bodyPr>
            <a:spAutoFit/>
          </a:bodyPr>
          <a:lstStyle/>
          <a:p>
            <a:r>
              <a:rPr lang="en-US" sz="1600" b="1" dirty="0">
                <a:latin typeface="Calibri" panose="020F0502020204030204" pitchFamily="34" charset="0"/>
                <a:cs typeface="Calibri" panose="020F0502020204030204" pitchFamily="34" charset="0"/>
              </a:rPr>
              <a:t>Danielle Fugere</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As You Sow</a:t>
            </a:r>
          </a:p>
          <a:p>
            <a:r>
              <a:rPr lang="en-US" sz="1600" dirty="0">
                <a:solidFill>
                  <a:schemeClr val="tx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dfugere@asyousow.org</a:t>
            </a:r>
            <a:endParaRPr lang="en-US" sz="1600" dirty="0">
              <a:solidFill>
                <a:schemeClr val="tx1"/>
              </a:solidFill>
              <a:latin typeface="Calibri" panose="020F0502020204030204" pitchFamily="34" charset="0"/>
              <a:cs typeface="Calibri" panose="020F0502020204030204" pitchFamily="34" charset="0"/>
            </a:endParaRPr>
          </a:p>
          <a:p>
            <a:endParaRPr lang="en-US" sz="1600" i="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Steven Heim</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Boston Common Asset Management, LLC</a:t>
            </a:r>
          </a:p>
          <a:p>
            <a:r>
              <a:rPr lang="en-US" sz="16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sheim@bostoncommonasset.com</a:t>
            </a:r>
            <a:r>
              <a:rPr lang="en-US" sz="1600" dirty="0">
                <a:latin typeface="Calibri" panose="020F0502020204030204" pitchFamily="34" charset="0"/>
                <a:cs typeface="Calibri" panose="020F0502020204030204" pitchFamily="34" charset="0"/>
              </a:rPr>
              <a:t> </a:t>
            </a:r>
          </a:p>
          <a:p>
            <a:endParaRPr lang="en-US" sz="1600" i="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Lila Holzman</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As You Sow</a:t>
            </a:r>
          </a:p>
          <a:p>
            <a:r>
              <a:rPr lang="en-US" sz="1600"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lholzman@asyousow.org</a:t>
            </a:r>
            <a:endParaRPr lang="en-US" sz="1600" dirty="0">
              <a:latin typeface="Calibri" panose="020F0502020204030204" pitchFamily="34" charset="0"/>
              <a:cs typeface="Calibri" panose="020F0502020204030204" pitchFamily="34" charset="0"/>
            </a:endParaRPr>
          </a:p>
          <a:p>
            <a:endParaRPr lang="en-US" sz="1600" i="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Richard Liroff</a:t>
            </a:r>
            <a:r>
              <a:rPr lang="en-US" sz="1600" dirty="0">
                <a:latin typeface="Calibri" panose="020F0502020204030204" pitchFamily="34" charset="0"/>
                <a:cs typeface="Calibri" panose="020F0502020204030204" pitchFamily="34" charset="0"/>
              </a:rPr>
              <a:t>, Senior Advisor</a:t>
            </a:r>
          </a:p>
          <a:p>
            <a:endParaRPr lang="en-US" dirty="0"/>
          </a:p>
          <a:p>
            <a:r>
              <a:rPr lang="en-US" sz="1600" b="1" dirty="0">
                <a:latin typeface="Calibri" panose="020F0502020204030204" pitchFamily="34" charset="0"/>
                <a:cs typeface="Calibri" panose="020F0502020204030204" pitchFamily="34" charset="0"/>
              </a:rPr>
              <a:t>Benjamin Davis</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As You Sow</a:t>
            </a:r>
            <a:r>
              <a:rPr lang="en-US" sz="1600" dirty="0">
                <a:latin typeface="Calibri" panose="020F0502020204030204" pitchFamily="34" charset="0"/>
                <a:cs typeface="Calibri" panose="020F0502020204030204" pitchFamily="34" charset="0"/>
              </a:rPr>
              <a:t> Consultant</a:t>
            </a:r>
          </a:p>
        </p:txBody>
      </p:sp>
    </p:spTree>
    <p:extLst>
      <p:ext uri="{BB962C8B-B14F-4D97-AF65-F5344CB8AC3E}">
        <p14:creationId xmlns:p14="http://schemas.microsoft.com/office/powerpoint/2010/main" val="216510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628650" y="384418"/>
            <a:ext cx="7886700" cy="802125"/>
          </a:xfrm>
          <a:prstGeom prst="rect">
            <a:avLst/>
          </a:prstGeom>
          <a:noFill/>
          <a:ln w="12700">
            <a:noFill/>
            <a:miter lim="800000"/>
            <a:headEnd/>
            <a:tailEnd/>
          </a:ln>
        </p:spPr>
      </p:pic>
      <p:sp>
        <p:nvSpPr>
          <p:cNvPr id="7" name="TextBox 6"/>
          <p:cNvSpPr txBox="1"/>
          <p:nvPr/>
        </p:nvSpPr>
        <p:spPr>
          <a:xfrm>
            <a:off x="805344" y="510989"/>
            <a:ext cx="7710006" cy="584775"/>
          </a:xfrm>
          <a:prstGeom prst="rect">
            <a:avLst/>
          </a:prstGeom>
          <a:noFill/>
        </p:spPr>
        <p:txBody>
          <a:bodyPr wrap="square" rtlCol="0">
            <a:spAutoFit/>
          </a:bodyPr>
          <a:lstStyle/>
          <a:p>
            <a:r>
              <a:rPr lang="en-US" sz="3200" dirty="0">
                <a:solidFill>
                  <a:schemeClr val="bg1"/>
                </a:solidFill>
              </a:rPr>
              <a:t>Contact</a:t>
            </a:r>
          </a:p>
        </p:txBody>
      </p:sp>
      <p:pic>
        <p:nvPicPr>
          <p:cNvPr id="9" name="Picture 8"/>
          <p:cNvPicPr>
            <a:picLocks noChangeAspect="1"/>
          </p:cNvPicPr>
          <p:nvPr/>
        </p:nvPicPr>
        <p:blipFill rotWithShape="1">
          <a:blip r:embed="rId4"/>
          <a:srcRect l="32444" t="28365" r="43474" b="15959"/>
          <a:stretch/>
        </p:blipFill>
        <p:spPr>
          <a:xfrm>
            <a:off x="5377417" y="1998168"/>
            <a:ext cx="3137933" cy="4080775"/>
          </a:xfrm>
          <a:prstGeom prst="rect">
            <a:avLst/>
          </a:prstGeom>
          <a:ln>
            <a:solidFill>
              <a:schemeClr val="tx1"/>
            </a:solidFill>
          </a:ln>
        </p:spPr>
      </p:pic>
      <p:sp>
        <p:nvSpPr>
          <p:cNvPr id="6" name="Google Shape;331;p36"/>
          <p:cNvSpPr txBox="1"/>
          <p:nvPr/>
        </p:nvSpPr>
        <p:spPr>
          <a:xfrm>
            <a:off x="805344" y="2187362"/>
            <a:ext cx="4038600" cy="22060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Media/Press Contact </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Stefanie Spear: (216) 387-1609</a:t>
            </a:r>
            <a:endParaRPr dirty="0"/>
          </a:p>
          <a:p>
            <a:pPr marL="0" marR="0" lvl="0" indent="0" algn="l" rtl="0">
              <a:spcBef>
                <a:spcPts val="0"/>
              </a:spcBef>
              <a:spcAft>
                <a:spcPts val="0"/>
              </a:spcAft>
              <a:buNone/>
            </a:pPr>
            <a:r>
              <a:rPr lang="en-US" sz="1800" u="sng" dirty="0">
                <a:solidFill>
                  <a:schemeClr val="hlink"/>
                </a:solidFill>
                <a:latin typeface="Calibri"/>
                <a:ea typeface="Calibri"/>
                <a:cs typeface="Calibri"/>
                <a:sym typeface="Calibri"/>
                <a:hlinkClick r:id="rId5"/>
              </a:rPr>
              <a:t>sspear@asyousow.org</a:t>
            </a:r>
            <a:r>
              <a:rPr lang="en-US" sz="1800" dirty="0">
                <a:solidFill>
                  <a:schemeClr val="accent2"/>
                </a:solidFill>
                <a:latin typeface="Calibri"/>
                <a:ea typeface="Calibri"/>
                <a:cs typeface="Calibri"/>
                <a:sym typeface="Calibri"/>
              </a:rPr>
              <a:t> </a:t>
            </a:r>
            <a:endParaRPr dirty="0"/>
          </a:p>
          <a:p>
            <a:pPr marL="0" marR="0" lvl="0" indent="0" algn="l" rtl="0">
              <a:spcBef>
                <a:spcPts val="0"/>
              </a:spcBef>
              <a:spcAft>
                <a:spcPts val="0"/>
              </a:spcAft>
              <a:buNone/>
            </a:pPr>
            <a:endParaRPr sz="20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For Follow Up Questions, Contact</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Lila Holzman:</a:t>
            </a:r>
            <a:endParaRPr dirty="0"/>
          </a:p>
          <a:p>
            <a:pPr marL="0" marR="0" lvl="0" indent="0" algn="l" rtl="0">
              <a:spcBef>
                <a:spcPts val="0"/>
              </a:spcBef>
              <a:spcAft>
                <a:spcPts val="0"/>
              </a:spcAft>
              <a:buNone/>
            </a:pPr>
            <a:r>
              <a:rPr lang="en-US" sz="1800" u="sng" dirty="0">
                <a:solidFill>
                  <a:schemeClr val="hlink"/>
                </a:solidFill>
                <a:latin typeface="Calibri"/>
                <a:ea typeface="Calibri"/>
                <a:cs typeface="Calibri"/>
                <a:sym typeface="Calibri"/>
                <a:hlinkClick r:id="rId6"/>
              </a:rPr>
              <a:t>lholzman@asyousow.org</a:t>
            </a:r>
            <a:r>
              <a:rPr lang="en-US" sz="18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800" dirty="0">
              <a:solidFill>
                <a:schemeClr val="accent2"/>
              </a:solidFill>
              <a:latin typeface="Calibri"/>
              <a:ea typeface="Calibri"/>
              <a:cs typeface="Calibri"/>
              <a:sym typeface="Calibri"/>
            </a:endParaRPr>
          </a:p>
        </p:txBody>
      </p:sp>
      <p:sp>
        <p:nvSpPr>
          <p:cNvPr id="8" name="Google Shape;330;p36"/>
          <p:cNvSpPr txBox="1"/>
          <p:nvPr/>
        </p:nvSpPr>
        <p:spPr>
          <a:xfrm>
            <a:off x="335352" y="5743669"/>
            <a:ext cx="40386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accent2"/>
                </a:solidFill>
                <a:latin typeface="Calibri"/>
                <a:ea typeface="Calibri"/>
                <a:cs typeface="Calibri"/>
                <a:sym typeface="Calibri"/>
              </a:rPr>
              <a:t>Download the report at </a:t>
            </a:r>
            <a:r>
              <a:rPr lang="en-US" sz="2400" b="1" dirty="0">
                <a:solidFill>
                  <a:srgbClr val="2F5496"/>
                </a:solidFill>
                <a:latin typeface="Calibri"/>
                <a:ea typeface="Calibri"/>
                <a:cs typeface="Calibri"/>
                <a:sym typeface="Calibri"/>
              </a:rPr>
              <a:t>http://disclosingthefacts.org/</a:t>
            </a:r>
            <a:endParaRPr sz="2400" b="1" dirty="0">
              <a:solidFill>
                <a:srgbClr val="2F5496"/>
              </a:solidFill>
              <a:latin typeface="Calibri"/>
              <a:ea typeface="Calibri"/>
              <a:cs typeface="Calibri"/>
              <a:sym typeface="Calibri"/>
            </a:endParaRPr>
          </a:p>
        </p:txBody>
      </p:sp>
    </p:spTree>
    <p:extLst>
      <p:ext uri="{BB962C8B-B14F-4D97-AF65-F5344CB8AC3E}">
        <p14:creationId xmlns:p14="http://schemas.microsoft.com/office/powerpoint/2010/main" val="261524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6"/>
          <p:cNvPicPr preferRelativeResize="0"/>
          <p:nvPr/>
        </p:nvPicPr>
        <p:blipFill rotWithShape="1">
          <a:blip r:embed="rId3">
            <a:alphaModFix/>
          </a:blip>
          <a:srcRect/>
          <a:stretch/>
        </p:blipFill>
        <p:spPr>
          <a:xfrm>
            <a:off x="628650" y="384419"/>
            <a:ext cx="7886700" cy="873930"/>
          </a:xfrm>
          <a:prstGeom prst="rect">
            <a:avLst/>
          </a:prstGeom>
          <a:noFill/>
          <a:ln>
            <a:noFill/>
          </a:ln>
        </p:spPr>
      </p:pic>
      <p:sp>
        <p:nvSpPr>
          <p:cNvPr id="130" name="Google Shape;130;p16"/>
          <p:cNvSpPr txBox="1"/>
          <p:nvPr/>
        </p:nvSpPr>
        <p:spPr>
          <a:xfrm>
            <a:off x="1510447" y="4246502"/>
            <a:ext cx="2353981"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Richard Liroff</a:t>
            </a:r>
            <a:r>
              <a:rPr lang="en-US" sz="20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Senior Advisor</a:t>
            </a:r>
            <a:endParaRPr/>
          </a:p>
          <a:p>
            <a:pPr marL="0" marR="0" lvl="0" indent="0" algn="ctr" rtl="0">
              <a:spcBef>
                <a:spcPts val="0"/>
              </a:spcBef>
              <a:spcAft>
                <a:spcPts val="0"/>
              </a:spcAft>
              <a:buClr>
                <a:schemeClr val="dk1"/>
              </a:buClr>
              <a:buSzPts val="1100"/>
              <a:buFont typeface="Calibri"/>
              <a:buNone/>
            </a:pPr>
            <a:endParaRPr sz="1100" b="1" i="1">
              <a:solidFill>
                <a:schemeClr val="dk1"/>
              </a:solidFill>
              <a:latin typeface="Calibri"/>
              <a:ea typeface="Calibri"/>
              <a:cs typeface="Calibri"/>
              <a:sym typeface="Calibri"/>
            </a:endParaRPr>
          </a:p>
        </p:txBody>
      </p:sp>
      <p:pic>
        <p:nvPicPr>
          <p:cNvPr id="131" name="Google Shape;131;p16"/>
          <p:cNvPicPr preferRelativeResize="0"/>
          <p:nvPr/>
        </p:nvPicPr>
        <p:blipFill rotWithShape="1">
          <a:blip r:embed="rId4">
            <a:alphaModFix/>
          </a:blip>
          <a:srcRect l="32444" t="28364" r="43474" b="15959"/>
          <a:stretch/>
        </p:blipFill>
        <p:spPr>
          <a:xfrm>
            <a:off x="5388229" y="1947865"/>
            <a:ext cx="3017172" cy="3923730"/>
          </a:xfrm>
          <a:prstGeom prst="rect">
            <a:avLst/>
          </a:prstGeom>
          <a:noFill/>
          <a:ln w="9525" cap="flat" cmpd="sng">
            <a:solidFill>
              <a:schemeClr val="dk1"/>
            </a:solidFill>
            <a:prstDash val="solid"/>
            <a:round/>
            <a:headEnd type="none" w="sm" len="sm"/>
            <a:tailEnd type="none" w="sm" len="sm"/>
          </a:ln>
        </p:spPr>
      </p:pic>
      <p:sp>
        <p:nvSpPr>
          <p:cNvPr id="132" name="Google Shape;132;p16"/>
          <p:cNvSpPr/>
          <p:nvPr/>
        </p:nvSpPr>
        <p:spPr>
          <a:xfrm>
            <a:off x="1510447" y="2328865"/>
            <a:ext cx="1859857" cy="186278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16"/>
          <p:cNvPicPr preferRelativeResize="0"/>
          <p:nvPr/>
        </p:nvPicPr>
        <p:blipFill>
          <a:blip r:embed="rId5">
            <a:alphaModFix/>
          </a:blip>
          <a:stretch>
            <a:fillRect/>
          </a:stretch>
        </p:blipFill>
        <p:spPr>
          <a:xfrm>
            <a:off x="1510450" y="2330337"/>
            <a:ext cx="1859849" cy="18598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7"/>
          <p:cNvSpPr txBox="1">
            <a:spLocks noGrp="1"/>
          </p:cNvSpPr>
          <p:nvPr>
            <p:ph type="body" idx="1"/>
          </p:nvPr>
        </p:nvSpPr>
        <p:spPr>
          <a:xfrm>
            <a:off x="485376" y="1518198"/>
            <a:ext cx="7886700" cy="2746231"/>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dirty="0"/>
              <a:t>Hydraulically fractured wells = 69% of all new wells drilled in the US.</a:t>
            </a:r>
            <a:endParaRPr dirty="0"/>
          </a:p>
          <a:p>
            <a:pPr marL="228600" lvl="0" indent="-228600" algn="l" rtl="0">
              <a:lnSpc>
                <a:spcPct val="100000"/>
              </a:lnSpc>
              <a:spcBef>
                <a:spcPts val="0"/>
              </a:spcBef>
              <a:spcAft>
                <a:spcPts val="0"/>
              </a:spcAft>
              <a:buClr>
                <a:schemeClr val="dk1"/>
              </a:buClr>
              <a:buSzPts val="2400"/>
              <a:buChar char="•"/>
            </a:pPr>
            <a:r>
              <a:rPr lang="en-US" sz="2400" dirty="0"/>
              <a:t>128,000 wells fractured since 2011</a:t>
            </a:r>
            <a:endParaRPr dirty="0"/>
          </a:p>
          <a:p>
            <a:pPr marL="228600" lvl="0" indent="-228600" algn="l" rtl="0">
              <a:lnSpc>
                <a:spcPct val="100000"/>
              </a:lnSpc>
              <a:spcBef>
                <a:spcPts val="0"/>
              </a:spcBef>
              <a:spcAft>
                <a:spcPts val="0"/>
              </a:spcAft>
              <a:buClr>
                <a:schemeClr val="dk1"/>
              </a:buClr>
              <a:buSzPts val="2400"/>
              <a:buChar char="•"/>
            </a:pPr>
            <a:r>
              <a:rPr lang="en-US" sz="2400" dirty="0"/>
              <a:t>Water and chemical concerns:</a:t>
            </a:r>
            <a:endParaRPr dirty="0"/>
          </a:p>
          <a:p>
            <a:pPr marL="685800" lvl="1" indent="-228600" algn="l" rtl="0">
              <a:lnSpc>
                <a:spcPct val="100000"/>
              </a:lnSpc>
              <a:spcBef>
                <a:spcPts val="0"/>
              </a:spcBef>
              <a:spcAft>
                <a:spcPts val="0"/>
              </a:spcAft>
              <a:buClr>
                <a:schemeClr val="dk1"/>
              </a:buClr>
              <a:buSzPts val="2400"/>
              <a:buChar char="•"/>
            </a:pPr>
            <a:r>
              <a:rPr lang="en-US" dirty="0"/>
              <a:t>Water availability</a:t>
            </a:r>
            <a:endParaRPr dirty="0"/>
          </a:p>
          <a:p>
            <a:pPr marL="685800" lvl="1" indent="-228600" algn="l" rtl="0">
              <a:lnSpc>
                <a:spcPct val="100000"/>
              </a:lnSpc>
              <a:spcBef>
                <a:spcPts val="0"/>
              </a:spcBef>
              <a:spcAft>
                <a:spcPts val="0"/>
              </a:spcAft>
              <a:buClr>
                <a:schemeClr val="dk1"/>
              </a:buClr>
              <a:buSzPts val="2400"/>
              <a:buChar char="•"/>
            </a:pPr>
            <a:r>
              <a:rPr lang="en-US" dirty="0"/>
              <a:t>Wastewater disposal/reuse</a:t>
            </a:r>
            <a:endParaRPr dirty="0"/>
          </a:p>
          <a:p>
            <a:pPr marL="685800" lvl="1" indent="-228600" algn="l" rtl="0">
              <a:lnSpc>
                <a:spcPct val="100000"/>
              </a:lnSpc>
              <a:spcBef>
                <a:spcPts val="0"/>
              </a:spcBef>
              <a:spcAft>
                <a:spcPts val="0"/>
              </a:spcAft>
              <a:buClr>
                <a:schemeClr val="dk1"/>
              </a:buClr>
              <a:buSzPts val="2400"/>
              <a:buChar char="•"/>
            </a:pPr>
            <a:r>
              <a:rPr lang="en-US" dirty="0"/>
              <a:t>Chemical disclosure/toxicity</a:t>
            </a:r>
            <a:endParaRPr dirty="0"/>
          </a:p>
          <a:p>
            <a:pPr marL="228600" lvl="0" indent="-88900" algn="l" rtl="0">
              <a:lnSpc>
                <a:spcPct val="90000"/>
              </a:lnSpc>
              <a:spcBef>
                <a:spcPts val="1000"/>
              </a:spcBef>
              <a:spcAft>
                <a:spcPts val="0"/>
              </a:spcAft>
              <a:buClr>
                <a:schemeClr val="dk1"/>
              </a:buClr>
              <a:buSzPts val="2200"/>
              <a:buNone/>
            </a:pPr>
            <a:endParaRPr sz="2200" dirty="0"/>
          </a:p>
          <a:p>
            <a:pPr marL="228600" lvl="0" indent="-50800" algn="l" rtl="0">
              <a:lnSpc>
                <a:spcPct val="90000"/>
              </a:lnSpc>
              <a:spcBef>
                <a:spcPts val="1000"/>
              </a:spcBef>
              <a:spcAft>
                <a:spcPts val="0"/>
              </a:spcAft>
              <a:buClr>
                <a:schemeClr val="dk1"/>
              </a:buClr>
              <a:buSzPts val="2800"/>
              <a:buNone/>
            </a:pPr>
            <a:endParaRPr dirty="0"/>
          </a:p>
        </p:txBody>
      </p:sp>
      <p:pic>
        <p:nvPicPr>
          <p:cNvPr id="140" name="Google Shape;140;p17"/>
          <p:cNvPicPr preferRelativeResize="0"/>
          <p:nvPr/>
        </p:nvPicPr>
        <p:blipFill rotWithShape="1">
          <a:blip r:embed="rId3">
            <a:alphaModFix/>
          </a:blip>
          <a:srcRect/>
          <a:stretch/>
        </p:blipFill>
        <p:spPr>
          <a:xfrm>
            <a:off x="628650" y="384419"/>
            <a:ext cx="7886700" cy="873930"/>
          </a:xfrm>
          <a:prstGeom prst="rect">
            <a:avLst/>
          </a:prstGeom>
          <a:noFill/>
          <a:ln>
            <a:noFill/>
          </a:ln>
        </p:spPr>
      </p:pic>
      <p:sp>
        <p:nvSpPr>
          <p:cNvPr id="141" name="Google Shape;141;p17"/>
          <p:cNvSpPr txBox="1"/>
          <p:nvPr/>
        </p:nvSpPr>
        <p:spPr>
          <a:xfrm>
            <a:off x="805344" y="510989"/>
            <a:ext cx="77100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lt1"/>
                </a:solidFill>
                <a:latin typeface="Calibri"/>
                <a:ea typeface="Calibri"/>
                <a:cs typeface="Calibri"/>
                <a:sym typeface="Calibri"/>
              </a:rPr>
              <a:t>Water &amp; Chemicals </a:t>
            </a:r>
            <a:r>
              <a:rPr lang="en-US" sz="3200" i="1">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Why Investors Care</a:t>
            </a:r>
            <a:r>
              <a:rPr lang="en-US" sz="3200" i="1">
                <a:solidFill>
                  <a:schemeClr val="lt1"/>
                </a:solidFill>
                <a:latin typeface="Calibri"/>
                <a:ea typeface="Calibri"/>
                <a:cs typeface="Calibri"/>
                <a:sym typeface="Calibri"/>
              </a:rPr>
              <a:t> </a:t>
            </a:r>
            <a:endParaRPr sz="3200">
              <a:solidFill>
                <a:schemeClr val="lt1"/>
              </a:solidFill>
              <a:latin typeface="Calibri"/>
              <a:ea typeface="Calibri"/>
              <a:cs typeface="Calibri"/>
              <a:sym typeface="Calibri"/>
            </a:endParaRPr>
          </a:p>
        </p:txBody>
      </p:sp>
      <p:sp>
        <p:nvSpPr>
          <p:cNvPr id="142" name="Google Shape;142;p17"/>
          <p:cNvSpPr txBox="1"/>
          <p:nvPr/>
        </p:nvSpPr>
        <p:spPr>
          <a:xfrm>
            <a:off x="512269" y="4023357"/>
            <a:ext cx="4217674" cy="1200329"/>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Needed: rigorous, relevant, timely, comparable data about practices and outcomes </a:t>
            </a:r>
            <a:endParaRPr/>
          </a:p>
        </p:txBody>
      </p:sp>
      <p:pic>
        <p:nvPicPr>
          <p:cNvPr id="143" name="Google Shape;143;p17"/>
          <p:cNvPicPr preferRelativeResize="0"/>
          <p:nvPr/>
        </p:nvPicPr>
        <p:blipFill rotWithShape="1">
          <a:blip r:embed="rId4">
            <a:alphaModFix/>
          </a:blip>
          <a:srcRect/>
          <a:stretch/>
        </p:blipFill>
        <p:spPr>
          <a:xfrm>
            <a:off x="4790491" y="2984270"/>
            <a:ext cx="4353509" cy="29425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www.eia.gov/maps/images/shale_gas_lower4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44550" y="797182"/>
            <a:ext cx="7766050" cy="5451217"/>
          </a:xfrm>
          <a:prstGeom prst="rect">
            <a:avLst/>
          </a:prstGeom>
          <a:noFill/>
          <a:ln w="19050">
            <a:solidFill>
              <a:schemeClr val="accent6">
                <a:lumMod val="50000"/>
              </a:schemeClr>
            </a:solidFill>
          </a:ln>
        </p:spPr>
      </p:pic>
      <p:sp>
        <p:nvSpPr>
          <p:cNvPr id="7" name="TextBox 6"/>
          <p:cNvSpPr txBox="1"/>
          <p:nvPr/>
        </p:nvSpPr>
        <p:spPr>
          <a:xfrm>
            <a:off x="844550" y="335517"/>
            <a:ext cx="7766050" cy="461665"/>
          </a:xfrm>
          <a:prstGeom prst="rect">
            <a:avLst/>
          </a:prstGeom>
          <a:solidFill>
            <a:schemeClr val="accent6">
              <a:lumMod val="60000"/>
              <a:lumOff val="40000"/>
            </a:schemeClr>
          </a:solidFill>
          <a:ln w="19050">
            <a:solidFill>
              <a:schemeClr val="accent6">
                <a:lumMod val="50000"/>
              </a:schemeClr>
            </a:solidFill>
          </a:ln>
        </p:spPr>
        <p:txBody>
          <a:bodyPr wrap="square" rtlCol="0">
            <a:spAutoFit/>
          </a:bodyPr>
          <a:lstStyle/>
          <a:p>
            <a:pPr algn="ctr"/>
            <a:r>
              <a:rPr lang="en-US" sz="2400" dirty="0"/>
              <a:t>128,000 wells fractured since 2011</a:t>
            </a:r>
          </a:p>
        </p:txBody>
      </p:sp>
    </p:spTree>
    <p:extLst>
      <p:ext uri="{BB962C8B-B14F-4D97-AF65-F5344CB8AC3E}">
        <p14:creationId xmlns:p14="http://schemas.microsoft.com/office/powerpoint/2010/main" val="2881182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8"/>
          <p:cNvSpPr txBox="1">
            <a:spLocks noGrp="1"/>
          </p:cNvSpPr>
          <p:nvPr>
            <p:ph type="body" idx="1"/>
          </p:nvPr>
        </p:nvSpPr>
        <p:spPr>
          <a:xfrm>
            <a:off x="601758" y="1771652"/>
            <a:ext cx="4484592" cy="4626391"/>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30 Oil &amp; Gas companies reviewed</a:t>
            </a:r>
            <a:endParaRPr/>
          </a:p>
          <a:p>
            <a:pPr marL="228600" lvl="0" indent="-228600" algn="l" rtl="0">
              <a:lnSpc>
                <a:spcPct val="100000"/>
              </a:lnSpc>
              <a:spcBef>
                <a:spcPts val="0"/>
              </a:spcBef>
              <a:spcAft>
                <a:spcPts val="0"/>
              </a:spcAft>
              <a:buClr>
                <a:schemeClr val="dk1"/>
              </a:buClr>
              <a:buSzPts val="2400"/>
              <a:buChar char="•"/>
            </a:pPr>
            <a:r>
              <a:rPr lang="en-US" sz="2400" i="1"/>
              <a:t>Process: </a:t>
            </a:r>
            <a:r>
              <a:rPr lang="en-US" sz="2400"/>
              <a:t>Adapted/Crafted questions; Company feedback via conference call; Shared draft scores; One-on-One calls as requested; Final scoring</a:t>
            </a:r>
            <a:endParaRPr/>
          </a:p>
          <a:p>
            <a:pPr marL="228600" lvl="0" indent="-228600" algn="l" rtl="0">
              <a:lnSpc>
                <a:spcPct val="100000"/>
              </a:lnSpc>
              <a:spcBef>
                <a:spcPts val="0"/>
              </a:spcBef>
              <a:spcAft>
                <a:spcPts val="0"/>
              </a:spcAft>
              <a:buClr>
                <a:schemeClr val="dk1"/>
              </a:buClr>
              <a:buSzPts val="2400"/>
              <a:buChar char="•"/>
            </a:pPr>
            <a:r>
              <a:rPr lang="en-US" sz="2400"/>
              <a:t>25 questions/KPIs demonstrate systematic water and chemicals management</a:t>
            </a:r>
            <a:endParaRPr/>
          </a:p>
          <a:p>
            <a:pPr marL="228600" lvl="0" indent="-88900" algn="l" rtl="0">
              <a:lnSpc>
                <a:spcPct val="90000"/>
              </a:lnSpc>
              <a:spcBef>
                <a:spcPts val="1000"/>
              </a:spcBef>
              <a:spcAft>
                <a:spcPts val="0"/>
              </a:spcAft>
              <a:buClr>
                <a:schemeClr val="dk1"/>
              </a:buClr>
              <a:buSzPts val="2200"/>
              <a:buFont typeface="Calibri"/>
              <a:buNone/>
            </a:pPr>
            <a:endParaRPr sz="2200"/>
          </a:p>
          <a:p>
            <a:pPr marL="0" lvl="0" indent="0" algn="l" rtl="0">
              <a:lnSpc>
                <a:spcPct val="90000"/>
              </a:lnSpc>
              <a:spcBef>
                <a:spcPts val="1000"/>
              </a:spcBef>
              <a:spcAft>
                <a:spcPts val="0"/>
              </a:spcAft>
              <a:buClr>
                <a:schemeClr val="dk1"/>
              </a:buClr>
              <a:buSzPts val="2800"/>
              <a:buNone/>
            </a:pPr>
            <a:endParaRPr/>
          </a:p>
        </p:txBody>
      </p:sp>
      <p:pic>
        <p:nvPicPr>
          <p:cNvPr id="150" name="Google Shape;150;p18"/>
          <p:cNvPicPr preferRelativeResize="0"/>
          <p:nvPr/>
        </p:nvPicPr>
        <p:blipFill rotWithShape="1">
          <a:blip r:embed="rId3">
            <a:alphaModFix/>
          </a:blip>
          <a:srcRect/>
          <a:stretch/>
        </p:blipFill>
        <p:spPr>
          <a:xfrm>
            <a:off x="628650" y="384419"/>
            <a:ext cx="7886700" cy="910982"/>
          </a:xfrm>
          <a:prstGeom prst="rect">
            <a:avLst/>
          </a:prstGeom>
          <a:noFill/>
          <a:ln>
            <a:noFill/>
          </a:ln>
        </p:spPr>
      </p:pic>
      <p:sp>
        <p:nvSpPr>
          <p:cNvPr id="151" name="Google Shape;151;p18"/>
          <p:cNvSpPr txBox="1"/>
          <p:nvPr/>
        </p:nvSpPr>
        <p:spPr>
          <a:xfrm>
            <a:off x="805344" y="510989"/>
            <a:ext cx="77100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1">
                <a:solidFill>
                  <a:schemeClr val="lt1"/>
                </a:solidFill>
                <a:latin typeface="Calibri"/>
                <a:ea typeface="Calibri"/>
                <a:cs typeface="Calibri"/>
                <a:sym typeface="Calibri"/>
              </a:rPr>
              <a:t>Disclosing the Facts 2019 - </a:t>
            </a:r>
            <a:r>
              <a:rPr lang="en-US" sz="3200">
                <a:solidFill>
                  <a:schemeClr val="lt1"/>
                </a:solidFill>
                <a:latin typeface="Calibri"/>
                <a:ea typeface="Calibri"/>
                <a:cs typeface="Calibri"/>
                <a:sym typeface="Calibri"/>
              </a:rPr>
              <a:t>Methodology</a:t>
            </a:r>
            <a:r>
              <a:rPr lang="en-US" sz="3200" i="1">
                <a:solidFill>
                  <a:schemeClr val="lt1"/>
                </a:solidFill>
                <a:latin typeface="Calibri"/>
                <a:ea typeface="Calibri"/>
                <a:cs typeface="Calibri"/>
                <a:sym typeface="Calibri"/>
              </a:rPr>
              <a:t> </a:t>
            </a:r>
            <a:endParaRPr sz="3200">
              <a:solidFill>
                <a:schemeClr val="lt1"/>
              </a:solidFill>
              <a:latin typeface="Calibri"/>
              <a:ea typeface="Calibri"/>
              <a:cs typeface="Calibri"/>
              <a:sym typeface="Calibri"/>
            </a:endParaRPr>
          </a:p>
        </p:txBody>
      </p:sp>
      <p:sp>
        <p:nvSpPr>
          <p:cNvPr id="152" name="Google Shape;152;p18"/>
          <p:cNvSpPr txBox="1"/>
          <p:nvPr/>
        </p:nvSpPr>
        <p:spPr>
          <a:xfrm>
            <a:off x="1029368" y="6396335"/>
            <a:ext cx="703179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 i="1">
                <a:solidFill>
                  <a:srgbClr val="000000"/>
                </a:solidFill>
                <a:latin typeface="Calibri"/>
                <a:ea typeface="Calibri"/>
                <a:cs typeface="Calibri"/>
                <a:sym typeface="Calibri"/>
              </a:rPr>
              <a:t>The information in this report should not be considered a recommendation to buy or sell any security. All investments involve risk, including the risk of losing principal.</a:t>
            </a:r>
            <a:endParaRPr sz="800">
              <a:solidFill>
                <a:srgbClr val="000000"/>
              </a:solidFill>
              <a:latin typeface="Calibri"/>
              <a:ea typeface="Calibri"/>
              <a:cs typeface="Calibri"/>
              <a:sym typeface="Calibri"/>
            </a:endParaRPr>
          </a:p>
        </p:txBody>
      </p:sp>
      <p:cxnSp>
        <p:nvCxnSpPr>
          <p:cNvPr id="153" name="Google Shape;153;p18"/>
          <p:cNvCxnSpPr/>
          <p:nvPr/>
        </p:nvCxnSpPr>
        <p:spPr>
          <a:xfrm rot="10800000">
            <a:off x="1344708" y="6398043"/>
            <a:ext cx="6400800" cy="0"/>
          </a:xfrm>
          <a:prstGeom prst="straightConnector1">
            <a:avLst/>
          </a:prstGeom>
          <a:noFill/>
          <a:ln w="12700" cap="flat" cmpd="sng">
            <a:solidFill>
              <a:srgbClr val="B3B3B3"/>
            </a:solidFill>
            <a:prstDash val="solid"/>
            <a:miter lim="800000"/>
            <a:headEnd type="none" w="med" len="med"/>
            <a:tailEnd type="none" w="med" len="med"/>
          </a:ln>
        </p:spPr>
      </p:cxnSp>
      <p:pic>
        <p:nvPicPr>
          <p:cNvPr id="154" name="Google Shape;154;p18"/>
          <p:cNvPicPr preferRelativeResize="0"/>
          <p:nvPr/>
        </p:nvPicPr>
        <p:blipFill rotWithShape="1">
          <a:blip r:embed="rId4">
            <a:alphaModFix/>
          </a:blip>
          <a:srcRect l="32444" t="28364" r="43474" b="15959"/>
          <a:stretch/>
        </p:blipFill>
        <p:spPr>
          <a:xfrm>
            <a:off x="5215465" y="1884003"/>
            <a:ext cx="3017172" cy="392373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9"/>
          <p:cNvSpPr txBox="1">
            <a:spLocks noGrp="1"/>
          </p:cNvSpPr>
          <p:nvPr>
            <p:ph type="body" idx="1"/>
          </p:nvPr>
        </p:nvSpPr>
        <p:spPr>
          <a:xfrm>
            <a:off x="628650" y="1689258"/>
            <a:ext cx="5094192"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Leaders:</a:t>
            </a:r>
            <a:endParaRPr/>
          </a:p>
          <a:p>
            <a:pPr marL="685800" lvl="1" indent="-228600" algn="l" rtl="0">
              <a:lnSpc>
                <a:spcPct val="100000"/>
              </a:lnSpc>
              <a:spcBef>
                <a:spcPts val="0"/>
              </a:spcBef>
              <a:spcAft>
                <a:spcPts val="0"/>
              </a:spcAft>
              <a:buClr>
                <a:schemeClr val="dk1"/>
              </a:buClr>
              <a:buSzPts val="2400"/>
              <a:buChar char="•"/>
            </a:pPr>
            <a:r>
              <a:rPr lang="en-US"/>
              <a:t>Southwestern Energy (23)</a:t>
            </a:r>
            <a:endParaRPr/>
          </a:p>
          <a:p>
            <a:pPr marL="685800" lvl="1" indent="-228600" algn="l" rtl="0">
              <a:lnSpc>
                <a:spcPct val="100000"/>
              </a:lnSpc>
              <a:spcBef>
                <a:spcPts val="0"/>
              </a:spcBef>
              <a:spcAft>
                <a:spcPts val="0"/>
              </a:spcAft>
              <a:buClr>
                <a:schemeClr val="dk1"/>
              </a:buClr>
              <a:buSzPts val="2400"/>
              <a:buChar char="•"/>
            </a:pPr>
            <a:r>
              <a:rPr lang="en-US"/>
              <a:t>Apache (22)</a:t>
            </a:r>
            <a:endParaRPr/>
          </a:p>
          <a:p>
            <a:pPr marL="685800" lvl="1" indent="-228600" algn="l" rtl="0">
              <a:lnSpc>
                <a:spcPct val="100000"/>
              </a:lnSpc>
              <a:spcBef>
                <a:spcPts val="0"/>
              </a:spcBef>
              <a:spcAft>
                <a:spcPts val="0"/>
              </a:spcAft>
              <a:buClr>
                <a:schemeClr val="dk1"/>
              </a:buClr>
              <a:buSzPts val="2400"/>
              <a:buChar char="•"/>
            </a:pPr>
            <a:r>
              <a:rPr lang="en-US"/>
              <a:t>Anadarko (20)</a:t>
            </a:r>
            <a:endParaRPr/>
          </a:p>
          <a:p>
            <a:pPr marL="685800" lvl="1" indent="-228600" algn="l" rtl="0">
              <a:lnSpc>
                <a:spcPct val="100000"/>
              </a:lnSpc>
              <a:spcBef>
                <a:spcPts val="0"/>
              </a:spcBef>
              <a:spcAft>
                <a:spcPts val="0"/>
              </a:spcAft>
              <a:buClr>
                <a:schemeClr val="dk1"/>
              </a:buClr>
              <a:buSzPts val="2400"/>
              <a:buChar char="•"/>
            </a:pPr>
            <a:r>
              <a:rPr lang="en-US"/>
              <a:t>Range Resources (20)</a:t>
            </a:r>
            <a:endParaRPr/>
          </a:p>
          <a:p>
            <a:pPr marL="685800" lvl="1" indent="-228600" algn="l" rtl="0">
              <a:lnSpc>
                <a:spcPct val="100000"/>
              </a:lnSpc>
              <a:spcBef>
                <a:spcPts val="0"/>
              </a:spcBef>
              <a:spcAft>
                <a:spcPts val="0"/>
              </a:spcAft>
              <a:buClr>
                <a:schemeClr val="dk1"/>
              </a:buClr>
              <a:buSzPts val="2400"/>
              <a:buChar char="•"/>
            </a:pPr>
            <a:r>
              <a:rPr lang="en-US"/>
              <a:t>Occidental Petroleum (19)</a:t>
            </a:r>
            <a:endParaRPr/>
          </a:p>
          <a:p>
            <a:pPr marL="228600" lvl="0" indent="-228600" algn="l" rtl="0">
              <a:lnSpc>
                <a:spcPct val="100000"/>
              </a:lnSpc>
              <a:spcBef>
                <a:spcPts val="0"/>
              </a:spcBef>
              <a:spcAft>
                <a:spcPts val="0"/>
              </a:spcAft>
              <a:buClr>
                <a:schemeClr val="dk1"/>
              </a:buClr>
              <a:buSzPts val="2400"/>
              <a:buChar char="•"/>
            </a:pPr>
            <a:r>
              <a:rPr lang="en-US" sz="2400"/>
              <a:t>Laggards:</a:t>
            </a:r>
            <a:endParaRPr/>
          </a:p>
          <a:p>
            <a:pPr marL="685800" lvl="1" indent="-228600" algn="l" rtl="0">
              <a:lnSpc>
                <a:spcPct val="100000"/>
              </a:lnSpc>
              <a:spcBef>
                <a:spcPts val="0"/>
              </a:spcBef>
              <a:spcAft>
                <a:spcPts val="0"/>
              </a:spcAft>
              <a:buClr>
                <a:schemeClr val="dk1"/>
              </a:buClr>
              <a:buSzPts val="2400"/>
              <a:buChar char="•"/>
            </a:pPr>
            <a:r>
              <a:rPr lang="en-US"/>
              <a:t>Gulfport Energy, Continental Resources (0)</a:t>
            </a:r>
            <a:endParaRPr/>
          </a:p>
          <a:p>
            <a:pPr marL="685800" lvl="1" indent="-228600" algn="l" rtl="0">
              <a:lnSpc>
                <a:spcPct val="100000"/>
              </a:lnSpc>
              <a:spcBef>
                <a:spcPts val="0"/>
              </a:spcBef>
              <a:spcAft>
                <a:spcPts val="0"/>
              </a:spcAft>
              <a:buClr>
                <a:schemeClr val="dk1"/>
              </a:buClr>
              <a:buSzPts val="2400"/>
              <a:buChar char="•"/>
            </a:pPr>
            <a:r>
              <a:rPr lang="en-US"/>
              <a:t>Total, EOG Resources (1)</a:t>
            </a:r>
            <a:endParaRPr/>
          </a:p>
          <a:p>
            <a:pPr marL="685800" lvl="1" indent="-228600" algn="l" rtl="0">
              <a:lnSpc>
                <a:spcPct val="100000"/>
              </a:lnSpc>
              <a:spcBef>
                <a:spcPts val="0"/>
              </a:spcBef>
              <a:spcAft>
                <a:spcPts val="0"/>
              </a:spcAft>
              <a:buClr>
                <a:schemeClr val="dk1"/>
              </a:buClr>
              <a:buSzPts val="2400"/>
              <a:buChar char="•"/>
            </a:pPr>
            <a:r>
              <a:rPr lang="en-US"/>
              <a:t>Pioneer Resources, Concho Resources, CNX Resources (2)</a:t>
            </a:r>
            <a:endParaRPr/>
          </a:p>
        </p:txBody>
      </p:sp>
      <p:pic>
        <p:nvPicPr>
          <p:cNvPr id="161" name="Google Shape;161;p19"/>
          <p:cNvPicPr preferRelativeResize="0"/>
          <p:nvPr/>
        </p:nvPicPr>
        <p:blipFill rotWithShape="1">
          <a:blip r:embed="rId3">
            <a:alphaModFix/>
          </a:blip>
          <a:srcRect/>
          <a:stretch/>
        </p:blipFill>
        <p:spPr>
          <a:xfrm>
            <a:off x="628650" y="384419"/>
            <a:ext cx="7886700" cy="910982"/>
          </a:xfrm>
          <a:prstGeom prst="rect">
            <a:avLst/>
          </a:prstGeom>
          <a:noFill/>
          <a:ln>
            <a:noFill/>
          </a:ln>
        </p:spPr>
      </p:pic>
      <p:sp>
        <p:nvSpPr>
          <p:cNvPr id="162" name="Google Shape;162;p19"/>
          <p:cNvSpPr txBox="1"/>
          <p:nvPr/>
        </p:nvSpPr>
        <p:spPr>
          <a:xfrm>
            <a:off x="805344" y="510989"/>
            <a:ext cx="77100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1">
                <a:solidFill>
                  <a:schemeClr val="lt1"/>
                </a:solidFill>
                <a:latin typeface="Calibri"/>
                <a:ea typeface="Calibri"/>
                <a:cs typeface="Calibri"/>
                <a:sym typeface="Calibri"/>
              </a:rPr>
              <a:t>Disclosing the Facts 2019 - </a:t>
            </a:r>
            <a:r>
              <a:rPr lang="en-US" sz="3200">
                <a:solidFill>
                  <a:schemeClr val="lt1"/>
                </a:solidFill>
                <a:latin typeface="Calibri"/>
                <a:ea typeface="Calibri"/>
                <a:cs typeface="Calibri"/>
                <a:sym typeface="Calibri"/>
              </a:rPr>
              <a:t>Scores</a:t>
            </a:r>
            <a:endParaRPr/>
          </a:p>
        </p:txBody>
      </p:sp>
      <p:sp>
        <p:nvSpPr>
          <p:cNvPr id="163" name="Google Shape;163;p19"/>
          <p:cNvSpPr txBox="1"/>
          <p:nvPr/>
        </p:nvSpPr>
        <p:spPr>
          <a:xfrm>
            <a:off x="1075805" y="6572249"/>
            <a:ext cx="7167281"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i="1">
                <a:solidFill>
                  <a:schemeClr val="dk1"/>
                </a:solidFill>
                <a:latin typeface="Calibri"/>
                <a:ea typeface="Calibri"/>
                <a:cs typeface="Calibri"/>
                <a:sym typeface="Calibri"/>
              </a:rPr>
              <a:t>The information in this report should not be considered a recommendation to buy or sell any security. All investments involve risk, including the risk of losing principal.</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64" name="Google Shape;164;p19"/>
          <p:cNvCxnSpPr/>
          <p:nvPr/>
        </p:nvCxnSpPr>
        <p:spPr>
          <a:xfrm rot="10800000">
            <a:off x="1371600" y="6569492"/>
            <a:ext cx="6400800" cy="0"/>
          </a:xfrm>
          <a:prstGeom prst="straightConnector1">
            <a:avLst/>
          </a:prstGeom>
          <a:noFill/>
          <a:ln w="12700" cap="flat" cmpd="sng">
            <a:solidFill>
              <a:srgbClr val="B3B3B3"/>
            </a:solidFill>
            <a:prstDash val="solid"/>
            <a:miter lim="800000"/>
            <a:headEnd type="none" w="med" len="med"/>
            <a:tailEnd type="none" w="med" len="med"/>
          </a:ln>
        </p:spPr>
      </p:cxnSp>
      <p:pic>
        <p:nvPicPr>
          <p:cNvPr id="165" name="Google Shape;165;p19"/>
          <p:cNvPicPr preferRelativeResize="0"/>
          <p:nvPr/>
        </p:nvPicPr>
        <p:blipFill rotWithShape="1">
          <a:blip r:embed="rId4">
            <a:alphaModFix/>
          </a:blip>
          <a:srcRect l="31908" t="30668" r="56988" b="16343"/>
          <a:stretch/>
        </p:blipFill>
        <p:spPr>
          <a:xfrm>
            <a:off x="5935287" y="1421971"/>
            <a:ext cx="1843329" cy="49478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0"/>
          <p:cNvSpPr txBox="1">
            <a:spLocks noGrp="1"/>
          </p:cNvSpPr>
          <p:nvPr>
            <p:ph type="body" idx="1"/>
          </p:nvPr>
        </p:nvSpPr>
        <p:spPr>
          <a:xfrm>
            <a:off x="601758" y="2046705"/>
            <a:ext cx="7641328"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dirty="0"/>
              <a:t>Most frequent disclosures:</a:t>
            </a:r>
            <a:endParaRPr dirty="0"/>
          </a:p>
          <a:p>
            <a:pPr marL="685800" lvl="1" indent="-228600" algn="l" rtl="0">
              <a:lnSpc>
                <a:spcPct val="100000"/>
              </a:lnSpc>
              <a:spcBef>
                <a:spcPts val="0"/>
              </a:spcBef>
              <a:spcAft>
                <a:spcPts val="0"/>
              </a:spcAft>
              <a:buClr>
                <a:schemeClr val="dk1"/>
              </a:buClr>
              <a:buSzPts val="2400"/>
              <a:buChar char="•"/>
            </a:pPr>
            <a:r>
              <a:rPr lang="en-US" sz="2000" dirty="0"/>
              <a:t>Near misses/close calls (21)</a:t>
            </a:r>
            <a:endParaRPr sz="2000" dirty="0"/>
          </a:p>
          <a:p>
            <a:pPr marL="685800" lvl="1" indent="-228600" algn="l" rtl="0">
              <a:lnSpc>
                <a:spcPct val="100000"/>
              </a:lnSpc>
              <a:spcBef>
                <a:spcPts val="0"/>
              </a:spcBef>
              <a:spcAft>
                <a:spcPts val="0"/>
              </a:spcAft>
              <a:buClr>
                <a:schemeClr val="dk1"/>
              </a:buClr>
              <a:buSzPts val="2400"/>
              <a:buChar char="•"/>
            </a:pPr>
            <a:r>
              <a:rPr lang="en-US" sz="2000" dirty="0"/>
              <a:t>CBI disclaimer—not all chemicals disclosed (17)</a:t>
            </a:r>
            <a:endParaRPr sz="2000" dirty="0"/>
          </a:p>
          <a:p>
            <a:pPr marL="685800" lvl="1" indent="-228600" algn="l" rtl="0">
              <a:lnSpc>
                <a:spcPct val="100000"/>
              </a:lnSpc>
              <a:spcBef>
                <a:spcPts val="0"/>
              </a:spcBef>
              <a:spcAft>
                <a:spcPts val="0"/>
              </a:spcAft>
              <a:buClr>
                <a:schemeClr val="dk1"/>
              </a:buClr>
              <a:buSzPts val="2400"/>
              <a:buChar char="•"/>
            </a:pPr>
            <a:r>
              <a:rPr lang="en-US" sz="2000" dirty="0"/>
              <a:t>Well integrity practices (16)</a:t>
            </a:r>
          </a:p>
          <a:p>
            <a:pPr marL="457200" lvl="1" indent="0" algn="l" rtl="0">
              <a:lnSpc>
                <a:spcPct val="100000"/>
              </a:lnSpc>
              <a:spcBef>
                <a:spcPts val="0"/>
              </a:spcBef>
              <a:spcAft>
                <a:spcPts val="0"/>
              </a:spcAft>
              <a:buClr>
                <a:schemeClr val="dk1"/>
              </a:buClr>
              <a:buSzPts val="2400"/>
              <a:buNone/>
            </a:pPr>
            <a:endParaRPr sz="2000" dirty="0"/>
          </a:p>
          <a:p>
            <a:pPr marL="228600" lvl="0" indent="-228600" algn="l" rtl="0">
              <a:lnSpc>
                <a:spcPct val="100000"/>
              </a:lnSpc>
              <a:spcBef>
                <a:spcPts val="0"/>
              </a:spcBef>
              <a:spcAft>
                <a:spcPts val="0"/>
              </a:spcAft>
              <a:buClr>
                <a:schemeClr val="dk1"/>
              </a:buClr>
              <a:buSzPts val="2400"/>
              <a:buChar char="•"/>
            </a:pPr>
            <a:r>
              <a:rPr lang="en-US" sz="2400" dirty="0"/>
              <a:t>Least frequent disclosures:</a:t>
            </a:r>
            <a:endParaRPr dirty="0"/>
          </a:p>
          <a:p>
            <a:pPr marL="685800" lvl="1" indent="-228600" algn="l" rtl="0">
              <a:lnSpc>
                <a:spcPct val="100000"/>
              </a:lnSpc>
              <a:spcBef>
                <a:spcPts val="0"/>
              </a:spcBef>
              <a:spcAft>
                <a:spcPts val="0"/>
              </a:spcAft>
              <a:buClr>
                <a:schemeClr val="dk1"/>
              </a:buClr>
              <a:buSzPts val="2400"/>
              <a:buChar char="•"/>
            </a:pPr>
            <a:r>
              <a:rPr lang="en-US" sz="2000" dirty="0"/>
              <a:t>Pre-drilling water quality monitoring (1)</a:t>
            </a:r>
            <a:endParaRPr sz="2000" dirty="0"/>
          </a:p>
          <a:p>
            <a:pPr marL="685800" lvl="1" indent="-228600" algn="l" rtl="0">
              <a:lnSpc>
                <a:spcPct val="100000"/>
              </a:lnSpc>
              <a:spcBef>
                <a:spcPts val="0"/>
              </a:spcBef>
              <a:spcAft>
                <a:spcPts val="0"/>
              </a:spcAft>
              <a:buClr>
                <a:schemeClr val="dk1"/>
              </a:buClr>
              <a:buSzPts val="2400"/>
              <a:buChar char="•"/>
            </a:pPr>
            <a:r>
              <a:rPr lang="en-US" sz="2000" dirty="0"/>
              <a:t>Post-drilling water quality monitoring (3)</a:t>
            </a:r>
            <a:endParaRPr sz="2000" dirty="0"/>
          </a:p>
          <a:p>
            <a:pPr marL="685800" lvl="1" indent="-228600" algn="l" rtl="0">
              <a:lnSpc>
                <a:spcPct val="100000"/>
              </a:lnSpc>
              <a:spcBef>
                <a:spcPts val="0"/>
              </a:spcBef>
              <a:spcAft>
                <a:spcPts val="0"/>
              </a:spcAft>
              <a:buClr>
                <a:schemeClr val="dk1"/>
              </a:buClr>
              <a:buSzPts val="2400"/>
              <a:buChar char="•"/>
            </a:pPr>
            <a:r>
              <a:rPr lang="en-US" sz="2000" dirty="0"/>
              <a:t>Quantitative reductions in chemical toxicity (3)</a:t>
            </a:r>
            <a:endParaRPr sz="2000" dirty="0"/>
          </a:p>
        </p:txBody>
      </p:sp>
      <p:pic>
        <p:nvPicPr>
          <p:cNvPr id="172" name="Google Shape;172;p20"/>
          <p:cNvPicPr preferRelativeResize="0"/>
          <p:nvPr/>
        </p:nvPicPr>
        <p:blipFill rotWithShape="1">
          <a:blip r:embed="rId3">
            <a:alphaModFix/>
          </a:blip>
          <a:srcRect/>
          <a:stretch/>
        </p:blipFill>
        <p:spPr>
          <a:xfrm>
            <a:off x="628650" y="384419"/>
            <a:ext cx="7886700" cy="910982"/>
          </a:xfrm>
          <a:prstGeom prst="rect">
            <a:avLst/>
          </a:prstGeom>
          <a:noFill/>
          <a:ln>
            <a:noFill/>
          </a:ln>
        </p:spPr>
      </p:pic>
      <p:sp>
        <p:nvSpPr>
          <p:cNvPr id="173" name="Google Shape;173;p20"/>
          <p:cNvSpPr txBox="1"/>
          <p:nvPr/>
        </p:nvSpPr>
        <p:spPr>
          <a:xfrm>
            <a:off x="805344" y="510989"/>
            <a:ext cx="77100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1">
                <a:solidFill>
                  <a:schemeClr val="lt1"/>
                </a:solidFill>
                <a:latin typeface="Calibri"/>
                <a:ea typeface="Calibri"/>
                <a:cs typeface="Calibri"/>
                <a:sym typeface="Calibri"/>
              </a:rPr>
              <a:t>Disclosing the Facts 2019 – </a:t>
            </a:r>
            <a:r>
              <a:rPr lang="en-US" sz="3200">
                <a:solidFill>
                  <a:schemeClr val="lt1"/>
                </a:solidFill>
                <a:latin typeface="Calibri"/>
                <a:ea typeface="Calibri"/>
                <a:cs typeface="Calibri"/>
                <a:sym typeface="Calibri"/>
              </a:rPr>
              <a:t>Disclosure Tallies</a:t>
            </a:r>
            <a:endParaRPr/>
          </a:p>
        </p:txBody>
      </p:sp>
      <p:sp>
        <p:nvSpPr>
          <p:cNvPr id="174" name="Google Shape;174;p20"/>
          <p:cNvSpPr txBox="1"/>
          <p:nvPr/>
        </p:nvSpPr>
        <p:spPr>
          <a:xfrm>
            <a:off x="1075805" y="6572249"/>
            <a:ext cx="7167281"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i="1">
                <a:solidFill>
                  <a:schemeClr val="dk1"/>
                </a:solidFill>
                <a:latin typeface="Calibri"/>
                <a:ea typeface="Calibri"/>
                <a:cs typeface="Calibri"/>
                <a:sym typeface="Calibri"/>
              </a:rPr>
              <a:t>The information in this report should not be considered a recommendation to buy or sell any security. All investments involve risk, including the risk of losing principal.</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75" name="Google Shape;175;p20"/>
          <p:cNvCxnSpPr/>
          <p:nvPr/>
        </p:nvCxnSpPr>
        <p:spPr>
          <a:xfrm rot="10800000">
            <a:off x="1371600" y="6569492"/>
            <a:ext cx="6400800" cy="0"/>
          </a:xfrm>
          <a:prstGeom prst="straightConnector1">
            <a:avLst/>
          </a:prstGeom>
          <a:noFill/>
          <a:ln w="12700" cap="flat" cmpd="sng">
            <a:solidFill>
              <a:srgbClr val="B3B3B3"/>
            </a:solidFill>
            <a:prstDash val="solid"/>
            <a:miter lim="800000"/>
            <a:headEnd type="none" w="med" len="med"/>
            <a:tailEnd type="none" w="med" len="med"/>
          </a:ln>
        </p:spPr>
      </p:cxn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TotalTime>
  <Words>2495</Words>
  <Application>Microsoft Office PowerPoint</Application>
  <PresentationFormat>On-screen Show (4:3)</PresentationFormat>
  <Paragraphs>406</Paragraphs>
  <Slides>38</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Cambria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Courtenay</dc:creator>
  <cp:lastModifiedBy>Lila Holzman</cp:lastModifiedBy>
  <cp:revision>33</cp:revision>
  <dcterms:modified xsi:type="dcterms:W3CDTF">2019-04-25T13:32:09Z</dcterms:modified>
</cp:coreProperties>
</file>